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274" r:id="rId3"/>
    <p:sldId id="276" r:id="rId4"/>
    <p:sldId id="285" r:id="rId5"/>
    <p:sldId id="288" r:id="rId6"/>
    <p:sldId id="287" r:id="rId7"/>
    <p:sldId id="370" r:id="rId8"/>
    <p:sldId id="289" r:id="rId9"/>
    <p:sldId id="282" r:id="rId10"/>
    <p:sldId id="277" r:id="rId11"/>
    <p:sldId id="278" r:id="rId12"/>
    <p:sldId id="290" r:id="rId13"/>
    <p:sldId id="292" r:id="rId14"/>
    <p:sldId id="368" r:id="rId15"/>
    <p:sldId id="257" r:id="rId16"/>
    <p:sldId id="293" r:id="rId17"/>
    <p:sldId id="295" r:id="rId18"/>
    <p:sldId id="296" r:id="rId19"/>
    <p:sldId id="297" r:id="rId20"/>
    <p:sldId id="299" r:id="rId21"/>
    <p:sldId id="371" r:id="rId22"/>
    <p:sldId id="369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17" r:id="rId31"/>
    <p:sldId id="318" r:id="rId32"/>
    <p:sldId id="319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20" r:id="rId44"/>
    <p:sldId id="321" r:id="rId45"/>
    <p:sldId id="260" r:id="rId46"/>
    <p:sldId id="322" r:id="rId47"/>
    <p:sldId id="323" r:id="rId48"/>
    <p:sldId id="324" r:id="rId49"/>
    <p:sldId id="372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610D-634A-4153-B725-9D0587FBAF6D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E8C-3CB5-4558-8019-FC8D3106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C478E-48F2-4B15-95A9-0E7814608444}" type="slidenum">
              <a:rPr lang="el-GR" altLang="en-US" smtClean="0"/>
              <a:pPr eaLnBrk="1" hangingPunct="1"/>
              <a:t>44</a:t>
            </a:fld>
            <a:endParaRPr lang="el-GR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749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B5EE1C-7E06-494D-879D-7E444D018402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26BF40-3ECF-4624-A38B-DF2DD81BDF0A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31FFB61-2C84-4F7A-9B44-32AF59487C89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B896-6A0F-429F-BBCF-CF32CE3DCD45}" type="datetime1">
              <a:rPr lang="en-US" smtClean="0"/>
              <a:pPr>
                <a:defRPr/>
              </a:pPr>
              <a:t>08-Sep-17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0899-4F32-4A3A-B86B-DE1DC174D0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9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83D03B-9305-4C95-A092-94E012EC4EFC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C4FCF46-FD35-4344-AAE9-2F0FFE5D1F5A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94D87C2-7A64-4C13-9E7A-C65CDE7BFA1D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89111FD-5EB8-4117-9385-9236B102C839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A96866-071E-40E8-8633-039892D2A0BC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58B1144-C4EA-4D9C-B0A3-B0A3297248E5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82AEEA4-EC84-4903-B9BD-16A6CCAE3570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8337B7-CBC8-4543-927F-56F1BA9A4146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899C9D65-203F-4AF0-A329-A14A14AD4061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6914BF-6699-4727-953D-34FFB32F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2014/REC-rdf11-mt-20140225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1769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 to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Ontology-based 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Marut Buranarach</a:t>
            </a:r>
          </a:p>
          <a:p>
            <a:r>
              <a:rPr lang="en-US" sz="2000" dirty="0"/>
              <a:t>Language and Semantic Technology Laboratory</a:t>
            </a:r>
          </a:p>
          <a:p>
            <a:r>
              <a:rPr lang="en-US" sz="2000" dirty="0"/>
              <a:t>NECTEC, Thailand</a:t>
            </a:r>
          </a:p>
          <a:p>
            <a:r>
              <a:rPr lang="en-US" sz="2000" dirty="0"/>
              <a:t>marut.bur@nectec.or.th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096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Tutorial Session, iSAI-NLP2017, </a:t>
            </a:r>
            <a:r>
              <a:rPr lang="en-US" dirty="0" err="1" smtClean="0"/>
              <a:t>Huahin</a:t>
            </a:r>
            <a:endParaRPr lang="en-US" dirty="0" smtClean="0"/>
          </a:p>
          <a:p>
            <a:pPr algn="ctr"/>
            <a:r>
              <a:rPr lang="en-US" dirty="0" smtClean="0"/>
              <a:t>August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integration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 a global schema or unified view for integrating data from different 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Intelligent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Used as skeleton for constructing knowledge base that can be combined with rules in knowledge-based system.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Reusable domain knowledge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domain knowledge in a form that can be shared and reused by humans or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12850"/>
          </a:xfrm>
        </p:spPr>
        <p:txBody>
          <a:bodyPr/>
          <a:lstStyle/>
          <a:p>
            <a:r>
              <a:rPr lang="en-US" dirty="0" smtClean="0"/>
              <a:t>Ontology applications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of Ontology in Data Analysis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92563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analysis is a process </a:t>
            </a:r>
            <a:r>
              <a:rPr lang="en-US" dirty="0" smtClean="0"/>
              <a:t>of inspecting,</a:t>
            </a:r>
            <a:r>
              <a:rPr lang="en-US" dirty="0"/>
              <a:t> cleansing, </a:t>
            </a:r>
            <a:r>
              <a:rPr lang="en-US" dirty="0" smtClean="0"/>
              <a:t>transforming and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modeling</a:t>
            </a:r>
            <a:r>
              <a:rPr lang="en-US" dirty="0"/>
              <a:t> data with the goal of </a:t>
            </a:r>
            <a:r>
              <a:rPr lang="en-US" dirty="0">
                <a:solidFill>
                  <a:srgbClr val="FF0000"/>
                </a:solidFill>
              </a:rPr>
              <a:t>discovering useful information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suggesting conclusions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supporting decision-making</a:t>
            </a:r>
            <a:r>
              <a:rPr lang="en-US" dirty="0"/>
              <a:t>. </a:t>
            </a:r>
            <a:r>
              <a:rPr lang="en-US" i="1" dirty="0"/>
              <a:t>(Wikipedia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3884"/>
            <a:ext cx="7956756" cy="4517922"/>
          </a:xfrm>
        </p:spPr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Descriptive</a:t>
            </a:r>
            <a:endParaRPr lang="th-TH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describes </a:t>
            </a:r>
            <a:r>
              <a:rPr lang="en-US" sz="1800" dirty="0"/>
              <a:t>the main aspects of the data being analyzed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Exploratory</a:t>
            </a:r>
            <a:endParaRPr lang="th-TH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looking </a:t>
            </a:r>
            <a:r>
              <a:rPr lang="en-US" sz="1800" dirty="0"/>
              <a:t>for unknown relationships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Inferential</a:t>
            </a:r>
            <a:endParaRPr lang="th-TH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takes </a:t>
            </a:r>
            <a:r>
              <a:rPr lang="en-US" sz="1800" dirty="0"/>
              <a:t>a small sample in order to point out something about a larger population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Predictive</a:t>
            </a:r>
            <a:endParaRPr lang="th-TH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predicts </a:t>
            </a:r>
            <a:r>
              <a:rPr lang="en-US" sz="1800" dirty="0"/>
              <a:t>future happenings by looking at current and past facts.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Causal</a:t>
            </a:r>
            <a:endParaRPr lang="th-TH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happens to one variable when you change some other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Defining data model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s</a:t>
            </a:r>
            <a:r>
              <a:rPr lang="en-US" dirty="0" smtClean="0"/>
              <a:t>tructure for storing the collected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Obtaining data from all sources and prepare the data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d</a:t>
            </a:r>
            <a:r>
              <a:rPr lang="en-US" dirty="0" smtClean="0"/>
              <a:t>ata extraction, cleansing, loading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Interpreting the results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e.g., descriptive statistics, classification,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D</a:t>
            </a:r>
            <a:r>
              <a:rPr lang="en-US" sz="3300" dirty="0" smtClean="0"/>
              <a:t>etecting new knowledge (conclusions/ findings)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understanding, 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Deploying the result and the new knowledge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142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9862"/>
            <a:ext cx="7770813" cy="1433513"/>
          </a:xfrm>
        </p:spPr>
        <p:txBody>
          <a:bodyPr/>
          <a:lstStyle/>
          <a:p>
            <a:r>
              <a:rPr lang="en-US" dirty="0"/>
              <a:t>Roles of ontology in data analysis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1252"/>
            <a:ext cx="7770813" cy="382316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Domain Knowledge Modelling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Data Integration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Logical Reasoning</a:t>
            </a:r>
            <a:endParaRPr lang="en-US" sz="3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Domain knowledge can be constructed </a:t>
            </a:r>
            <a:r>
              <a:rPr lang="en-US" sz="2800" dirty="0" smtClean="0"/>
              <a:t>from domain experts or from </a:t>
            </a:r>
            <a:r>
              <a:rPr lang="en-US" sz="2800" dirty="0"/>
              <a:t>some discovery </a:t>
            </a:r>
            <a:r>
              <a:rPr lang="en-US" sz="2800" dirty="0" smtClean="0"/>
              <a:t>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There are 2 approaches of formulating a model of real-world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Knowledge-driven modelling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Data-driven modelling</a:t>
            </a:r>
          </a:p>
        </p:txBody>
      </p:sp>
    </p:spTree>
    <p:extLst>
      <p:ext uri="{BB962C8B-B14F-4D97-AF65-F5344CB8AC3E}">
        <p14:creationId xmlns:p14="http://schemas.microsoft.com/office/powerpoint/2010/main" val="2425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Knowledge-driven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Identify model structure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Create appropriate model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structure of the model is provided by human expert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Using domain-specific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Theoretical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Ontology development is an example of the knowledge-driven approach.</a:t>
            </a:r>
          </a:p>
        </p:txBody>
      </p:sp>
    </p:spTree>
    <p:extLst>
      <p:ext uri="{BB962C8B-B14F-4D97-AF65-F5344CB8AC3E}">
        <p14:creationId xmlns:p14="http://schemas.microsoft.com/office/powerpoint/2010/main" val="2619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Determine values for the parameters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Parameter estimation based on the observed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Empirical approach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“trial </a:t>
            </a:r>
            <a:r>
              <a:rPr lang="en-US" sz="2400" dirty="0"/>
              <a:t>and errors</a:t>
            </a:r>
            <a:r>
              <a:rPr lang="en-US" sz="2400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Mining is an example of the data-driven modelling approach.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Knowledge-driven modelling may also be used to support data-driven modelling.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212849"/>
          </a:xfrm>
        </p:spPr>
        <p:txBody>
          <a:bodyPr/>
          <a:lstStyle/>
          <a:p>
            <a:r>
              <a:rPr lang="en-US" dirty="0" smtClean="0"/>
              <a:t>Agenda: Theory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9" y="1828800"/>
            <a:ext cx="8701548" cy="4418013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en-US" sz="2800" dirty="0" smtClean="0"/>
              <a:t>- Introduction to Ontology and Applications</a:t>
            </a:r>
          </a:p>
          <a:p>
            <a:pPr marL="0" indent="0"/>
            <a:r>
              <a:rPr lang="en-US" sz="2800" dirty="0" smtClean="0"/>
              <a:t>- Roles of Ontology in Data Analysis Applications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Domain Knowledge Modelling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Data Integration</a:t>
            </a:r>
            <a:endParaRPr lang="en-US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Logical Reasoning</a:t>
            </a:r>
            <a:endParaRPr lang="en-US" sz="2400" dirty="0"/>
          </a:p>
          <a:p>
            <a:pPr marL="0" lvl="0" indent="0"/>
            <a:r>
              <a:rPr lang="en-US" sz="2800" dirty="0" smtClean="0"/>
              <a:t>- Ontology </a:t>
            </a:r>
            <a:r>
              <a:rPr lang="en-US" sz="2800" dirty="0"/>
              <a:t>Application Management Framework (OAM)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Overview of OAM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Database-to-Ontology </a:t>
            </a:r>
            <a:r>
              <a:rPr lang="en-US" sz="2400" dirty="0" smtClean="0"/>
              <a:t>Mapping</a:t>
            </a:r>
            <a:endParaRPr lang="en-US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Search Application </a:t>
            </a:r>
            <a:r>
              <a:rPr lang="en-US" sz="2400" dirty="0" smtClean="0"/>
              <a:t>Template</a:t>
            </a:r>
            <a:endParaRPr lang="en-US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Rule </a:t>
            </a:r>
            <a:r>
              <a:rPr lang="en-US" sz="2400" dirty="0" smtClean="0"/>
              <a:t>Management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Problems in integrating data from multiple data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Syntactic heterogeneity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data format – file formats, protocols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Structural heterogeneity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data schema – different database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Semantic </a:t>
            </a:r>
            <a:r>
              <a:rPr lang="en-US" sz="2400" dirty="0" smtClean="0">
                <a:solidFill>
                  <a:srgbClr val="FF0000"/>
                </a:solidFill>
              </a:rPr>
              <a:t>heterogeneity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in interpretation of meaning of data – semantic relationships between terms (names) and schema (tables/ columns)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 vs. Web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07448"/>
              </p:ext>
            </p:extLst>
          </p:nvPr>
        </p:nvGraphicFramePr>
        <p:xfrm>
          <a:off x="866274" y="1911320"/>
          <a:ext cx="5209673" cy="40577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16768"/>
                <a:gridCol w="1913021"/>
                <a:gridCol w="1479884"/>
              </a:tblGrid>
              <a:tr h="544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Web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4451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standards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RDF/OWL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HTML</a:t>
                      </a:r>
                      <a:endParaRPr lang="en-US" dirty="0"/>
                    </a:p>
                  </a:txBody>
                  <a:tcPr/>
                </a:tc>
              </a:tr>
              <a:tr h="54451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  <a:tr h="544510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</a:tr>
              <a:tr h="939839"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of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of</a:t>
                      </a:r>
                      <a:r>
                        <a:rPr lang="en-US" baseline="0" dirty="0" smtClean="0"/>
                        <a:t> documents</a:t>
                      </a:r>
                      <a:endParaRPr lang="en-US" dirty="0"/>
                    </a:p>
                  </a:txBody>
                  <a:tcPr/>
                </a:tc>
              </a:tr>
              <a:tr h="939839">
                <a:tc>
                  <a:txBody>
                    <a:bodyPr/>
                    <a:lstStyle/>
                    <a:p>
                      <a:r>
                        <a:rPr lang="en-US" dirty="0" smtClean="0"/>
                        <a:t>Links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Linked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Hypertext Links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89" y="3181722"/>
            <a:ext cx="2633685" cy="27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in 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Global schema for integrating data from different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Adding </a:t>
            </a:r>
            <a:r>
              <a:rPr lang="en-US" dirty="0"/>
              <a:t>semantics to existing labels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Ontology-based Data Integration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08" y="1981200"/>
            <a:ext cx="7976419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Uses ontology as a </a:t>
            </a:r>
            <a:r>
              <a:rPr lang="en-US" sz="2800" dirty="0"/>
              <a:t>g</a:t>
            </a:r>
            <a:r>
              <a:rPr lang="en-US" sz="2800" dirty="0" smtClean="0"/>
              <a:t>lobal </a:t>
            </a:r>
            <a:r>
              <a:rPr lang="en-US" sz="2800" dirty="0"/>
              <a:t>schema </a:t>
            </a:r>
            <a:r>
              <a:rPr lang="en-US" sz="2800" dirty="0" smtClean="0"/>
              <a:t>for integrated data from different data sources.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Convert data from databases to ontology-based data format (OWL + RDF format)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Mapping database schema to ontology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RDF (Resource Description Framework) and OWL (Web Ontology Language) standards are designed for semantic-based data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Linked Data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6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Ontology-based Data </a:t>
            </a:r>
            <a:r>
              <a:rPr lang="en-US" sz="3600" dirty="0" smtClean="0"/>
              <a:t>Integration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Uses ontology to add semantics to existing labels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Data annotation using concepts/ properties in ontology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Integrate domain knowledge with raw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‘semantic enrichment’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Extract terms from Web pages and annotated them with ontology terms.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e.g. </a:t>
            </a:r>
            <a:r>
              <a:rPr lang="en-US" sz="3100" dirty="0"/>
              <a:t>&lt;</a:t>
            </a:r>
            <a:r>
              <a:rPr lang="en-US" sz="3100" dirty="0" smtClean="0">
                <a:solidFill>
                  <a:srgbClr val="FF0000"/>
                </a:solidFill>
              </a:rPr>
              <a:t>university</a:t>
            </a:r>
            <a:r>
              <a:rPr lang="en-US" sz="3100" dirty="0" smtClean="0"/>
              <a:t>&gt;</a:t>
            </a:r>
            <a:r>
              <a:rPr lang="en-US" sz="3100" dirty="0" err="1" smtClean="0"/>
              <a:t>Thammasat</a:t>
            </a:r>
            <a:r>
              <a:rPr lang="en-US" sz="3100" dirty="0" smtClean="0"/>
              <a:t> University&lt;/</a:t>
            </a:r>
            <a:r>
              <a:rPr lang="en-US" sz="3100" dirty="0" smtClean="0">
                <a:solidFill>
                  <a:srgbClr val="FF0000"/>
                </a:solidFill>
              </a:rPr>
              <a:t>university</a:t>
            </a:r>
            <a:r>
              <a:rPr lang="en-US" sz="3100" dirty="0" smtClean="0"/>
              <a:t>&gt; (‘university’ is defined as a subclass of ‘</a:t>
            </a:r>
            <a:r>
              <a:rPr lang="en-US" sz="3100" dirty="0" smtClean="0">
                <a:solidFill>
                  <a:srgbClr val="FF0000"/>
                </a:solidFill>
              </a:rPr>
              <a:t>educational institute</a:t>
            </a:r>
            <a:r>
              <a:rPr lang="en-US" sz="3100" dirty="0" smtClean="0"/>
              <a:t>’ in ontology)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9265"/>
            <a:ext cx="7770813" cy="1267798"/>
          </a:xfrm>
        </p:spPr>
        <p:txBody>
          <a:bodyPr/>
          <a:lstStyle/>
          <a:p>
            <a:r>
              <a:rPr lang="en-US" sz="4000" dirty="0" smtClean="0"/>
              <a:t>Database to Ontology Mapping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Generates mappings from r</a:t>
            </a:r>
            <a:r>
              <a:rPr lang="en-US" sz="2800" dirty="0" smtClean="0"/>
              <a:t>elational </a:t>
            </a:r>
            <a:r>
              <a:rPr lang="en-US" sz="2800" dirty="0"/>
              <a:t>d</a:t>
            </a:r>
            <a:r>
              <a:rPr lang="en-US" sz="2800" dirty="0" smtClean="0"/>
              <a:t>atabase </a:t>
            </a:r>
            <a:r>
              <a:rPr lang="en-US" sz="2800" dirty="0"/>
              <a:t>to RDF </a:t>
            </a:r>
            <a:r>
              <a:rPr lang="en-US" sz="2800" dirty="0" smtClean="0"/>
              <a:t>data format by </a:t>
            </a:r>
            <a:r>
              <a:rPr lang="en-US" sz="2800" dirty="0"/>
              <a:t>incorporating domain ontology.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Users need to create customized mapping 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resulted RDF data from different data sources can have the same schema defined in the domain ontology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8991600" cy="14335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RDB to RDF mapping language</a:t>
            </a:r>
            <a:r>
              <a:rPr lang="en-US" sz="4000" dirty="0"/>
              <a:t>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D2RQ Mapping Language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 </a:t>
            </a:r>
            <a:r>
              <a:rPr lang="en-US" sz="2400" dirty="0"/>
              <a:t>declarative language to describe mappings between relational database schemata and OWL/RDFS </a:t>
            </a:r>
            <a:r>
              <a:rPr lang="en-US" sz="2400" dirty="0" smtClean="0"/>
              <a:t>ontologies developed </a:t>
            </a:r>
            <a:r>
              <a:rPr lang="en-US" sz="2400" dirty="0"/>
              <a:t>by the University of </a:t>
            </a:r>
            <a:r>
              <a:rPr lang="en-US" sz="2400" dirty="0" smtClean="0"/>
              <a:t>Berlin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D2RQ Platform (http</a:t>
            </a:r>
            <a:r>
              <a:rPr lang="en-US" sz="2400" dirty="0"/>
              <a:t>://d2rq.org</a:t>
            </a:r>
            <a:r>
              <a:rPr lang="en-US" sz="2400" dirty="0" smtClean="0"/>
              <a:t>/)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R2RML: RDB to RDF Mapping Language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http://www.w3.org/TR/r2rml/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W3C Recommendation (September 2012)</a:t>
            </a:r>
          </a:p>
          <a:p>
            <a:pPr>
              <a:defRPr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97144"/>
            <a:ext cx="8229600" cy="53750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# Namespaces are omitted for brevity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# Specify Database connection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map:Database1</a:t>
            </a:r>
            <a:r>
              <a:rPr lang="en-US" sz="1400" dirty="0" smtClean="0"/>
              <a:t> </a:t>
            </a:r>
            <a:r>
              <a:rPr lang="en-US" sz="1400" dirty="0"/>
              <a:t>a d2rq:Database;</a:t>
            </a:r>
          </a:p>
          <a:p>
            <a:pPr marL="0" indent="0">
              <a:buNone/>
            </a:pPr>
            <a:r>
              <a:rPr lang="en-US" sz="1400" dirty="0"/>
              <a:t>    d2rq:jdbcDSN "</a:t>
            </a:r>
            <a:r>
              <a:rPr lang="en-US" sz="1400" dirty="0" err="1"/>
              <a:t>jdbc:mysql</a:t>
            </a:r>
            <a:r>
              <a:rPr lang="en-US" sz="1400" dirty="0"/>
              <a:t>://</a:t>
            </a:r>
            <a:r>
              <a:rPr lang="en-US" sz="1400" dirty="0" smtClean="0"/>
              <a:t>localhost/</a:t>
            </a:r>
            <a:r>
              <a:rPr lang="en-US" sz="1400" dirty="0" err="1" smtClean="0"/>
              <a:t>test_db</a:t>
            </a:r>
            <a:r>
              <a:rPr lang="en-US" sz="1400" dirty="0" smtClean="0"/>
              <a:t>";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d2rq:jdbcDriver "</a:t>
            </a:r>
            <a:r>
              <a:rPr lang="en-US" sz="1400" dirty="0" err="1"/>
              <a:t>com.mysql.jdbc.Driver</a:t>
            </a:r>
            <a:r>
              <a:rPr lang="en-US" sz="1400" dirty="0"/>
              <a:t>";</a:t>
            </a:r>
          </a:p>
          <a:p>
            <a:pPr marL="0" indent="0">
              <a:buNone/>
            </a:pPr>
            <a:r>
              <a:rPr lang="en-US" sz="1400" dirty="0"/>
              <a:t>    d2rq:username "user";</a:t>
            </a:r>
          </a:p>
          <a:p>
            <a:pPr marL="0" indent="0">
              <a:buNone/>
            </a:pPr>
            <a:r>
              <a:rPr lang="en-US" sz="1400" dirty="0"/>
              <a:t>    d2rq:password "password</a:t>
            </a:r>
            <a:r>
              <a:rPr lang="en-US" sz="1400" dirty="0" smtClean="0"/>
              <a:t>";    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#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--- generating instances of a class with records in a table --------------------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map:Conference</a:t>
            </a:r>
            <a:r>
              <a:rPr lang="en-US" sz="1400" dirty="0" smtClean="0"/>
              <a:t> </a:t>
            </a:r>
            <a:r>
              <a:rPr lang="en-US" sz="1400" dirty="0"/>
              <a:t>a d2rq:ClassMap;</a:t>
            </a:r>
          </a:p>
          <a:p>
            <a:pPr marL="0" indent="0">
              <a:buNone/>
            </a:pPr>
            <a:r>
              <a:rPr lang="en-US" sz="1400" dirty="0"/>
              <a:t>    d2rq:dataStorage</a:t>
            </a:r>
            <a:r>
              <a:rPr lang="en-US" sz="1400" dirty="0">
                <a:solidFill>
                  <a:srgbClr val="FF0000"/>
                </a:solidFill>
              </a:rPr>
              <a:t> map:Database1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d2rq:class </a:t>
            </a:r>
            <a:r>
              <a:rPr lang="en-US" sz="1400" dirty="0" smtClean="0">
                <a:solidFill>
                  <a:srgbClr val="00B050"/>
                </a:solidFill>
              </a:rPr>
              <a:t>:Conference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d2rq:uriPattern "http://conferences.org/comp/</a:t>
            </a:r>
            <a:r>
              <a:rPr lang="en-US" sz="1400" dirty="0" err="1"/>
              <a:t>confno</a:t>
            </a:r>
            <a:r>
              <a:rPr lang="en-US" sz="1400" dirty="0" smtClean="0"/>
              <a:t>@@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Conferences.ConfID</a:t>
            </a:r>
            <a:r>
              <a:rPr lang="en-US" sz="1400" dirty="0" smtClean="0"/>
              <a:t>@@";     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# --- generating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property values for instances --------------------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map:eventTitle</a:t>
            </a:r>
            <a:r>
              <a:rPr lang="en-US" sz="1400" dirty="0" smtClean="0"/>
              <a:t> </a:t>
            </a:r>
            <a:r>
              <a:rPr lang="en-US" sz="1400" dirty="0"/>
              <a:t>a d2rq:PropertyBridge;</a:t>
            </a:r>
          </a:p>
          <a:p>
            <a:pPr marL="0" indent="0">
              <a:buNone/>
            </a:pPr>
            <a:r>
              <a:rPr lang="en-US" sz="1400" dirty="0"/>
              <a:t>    d2rq:belongsToClassMap </a:t>
            </a:r>
            <a:r>
              <a:rPr lang="en-US" sz="1400" dirty="0" err="1" smtClean="0">
                <a:solidFill>
                  <a:srgbClr val="FF0000"/>
                </a:solidFill>
              </a:rPr>
              <a:t>map:</a:t>
            </a:r>
            <a:r>
              <a:rPr lang="en-US" sz="1400" dirty="0" err="1">
                <a:solidFill>
                  <a:srgbClr val="FF0000"/>
                </a:solidFill>
              </a:rPr>
              <a:t>ExampleClass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d2rq:property </a:t>
            </a:r>
            <a:r>
              <a:rPr lang="en-US" sz="1400" dirty="0">
                <a:solidFill>
                  <a:srgbClr val="00B050"/>
                </a:solidFill>
              </a:rPr>
              <a:t>:</a:t>
            </a:r>
            <a:r>
              <a:rPr lang="en-US" sz="1400" dirty="0" err="1" smtClean="0">
                <a:solidFill>
                  <a:srgbClr val="00B050"/>
                </a:solidFill>
              </a:rPr>
              <a:t>eventTitle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d2rq:column </a:t>
            </a:r>
            <a:r>
              <a:rPr lang="en-US" sz="1400" dirty="0" smtClean="0"/>
              <a:t>“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Conference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.Name</a:t>
            </a:r>
            <a:r>
              <a:rPr lang="en-US" sz="1400" dirty="0"/>
              <a:t>";</a:t>
            </a:r>
          </a:p>
          <a:p>
            <a:pPr marL="0" indent="0">
              <a:buNone/>
            </a:pPr>
            <a:r>
              <a:rPr lang="en-US" sz="1400" dirty="0"/>
              <a:t>    d2rq:datatype </a:t>
            </a:r>
            <a:r>
              <a:rPr lang="en-US" sz="1400" dirty="0" err="1"/>
              <a:t>xsd:string</a:t>
            </a:r>
            <a:r>
              <a:rPr lang="en-US" sz="1400" dirty="0" smtClean="0"/>
              <a:t>;    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07" y="76200"/>
            <a:ext cx="7770813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D2RQ Mapping Language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3505200"/>
            <a:ext cx="2514600" cy="609600"/>
            <a:chOff x="6019800" y="3657600"/>
            <a:chExt cx="2209800" cy="6096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019800" y="3886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29400" y="3657600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PK of the table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1400" y="5117068"/>
            <a:ext cx="3581400" cy="521732"/>
            <a:chOff x="3581400" y="5269468"/>
            <a:chExt cx="3581400" cy="52173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581400" y="5410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91000" y="5269468"/>
              <a:ext cx="29718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Column name of the table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43200" y="3505200"/>
            <a:ext cx="2590800" cy="457200"/>
            <a:chOff x="2895600" y="3657600"/>
            <a:chExt cx="1981200" cy="6096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895600" y="3886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81400" y="3657600"/>
              <a:ext cx="12954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 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4648200"/>
            <a:ext cx="2667000" cy="755561"/>
            <a:chOff x="3200400" y="4800600"/>
            <a:chExt cx="2667000" cy="755561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200400" y="5175161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4300" y="4800600"/>
              <a:ext cx="19431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Property 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1676400"/>
            <a:ext cx="518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824" y="3200400"/>
            <a:ext cx="8084176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424" y="4724400"/>
            <a:ext cx="6941176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1218" y="5757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D2DB9">
                    <a:lumMod val="75000"/>
                  </a:srgbClr>
                </a:solidFill>
              </a:rPr>
              <a:t>Reference: http</a:t>
            </a:r>
            <a:r>
              <a:rPr lang="en-US" sz="1600" dirty="0">
                <a:solidFill>
                  <a:srgbClr val="2D2DB9">
                    <a:lumMod val="75000"/>
                  </a:srgbClr>
                </a:solidFill>
              </a:rPr>
              <a:t>://d2rq.org/d2rq-language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6211669"/>
            <a:ext cx="8382000" cy="646331"/>
            <a:chOff x="609600" y="6096000"/>
            <a:chExt cx="8153400" cy="646331"/>
          </a:xfrm>
          <a:solidFill>
            <a:srgbClr val="F8FEC4"/>
          </a:solidFill>
        </p:grpSpPr>
        <p:sp>
          <p:nvSpPr>
            <p:cNvPr id="22" name="Rectangle 21"/>
            <p:cNvSpPr/>
            <p:nvPr/>
          </p:nvSpPr>
          <p:spPr>
            <a:xfrm>
              <a:off x="1795549" y="6096000"/>
              <a:ext cx="6967451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&lt;http</a:t>
              </a:r>
              <a:r>
                <a:rPr lang="en-US" dirty="0">
                  <a:solidFill>
                    <a:srgbClr val="000000"/>
                  </a:solidFill>
                </a:rPr>
                <a:t>://</a:t>
              </a:r>
              <a:r>
                <a:rPr lang="en-US" dirty="0" smtClean="0">
                  <a:solidFill>
                    <a:srgbClr val="000000"/>
                  </a:solidFill>
                </a:rPr>
                <a:t>conferences.org/comp/confno7369</a:t>
              </a:r>
              <a:r>
                <a:rPr lang="en-US" dirty="0">
                  <a:solidFill>
                    <a:srgbClr val="000000"/>
                  </a:solidFill>
                </a:rPr>
                <a:t>&gt; </a:t>
              </a:r>
              <a:r>
                <a:rPr lang="en-US" dirty="0" err="1">
                  <a:solidFill>
                    <a:srgbClr val="000000"/>
                  </a:solidFill>
                </a:rPr>
                <a:t>rdf:type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:Conference.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&lt;</a:t>
              </a:r>
              <a:r>
                <a:rPr lang="en-US" dirty="0">
                  <a:solidFill>
                    <a:srgbClr val="000000"/>
                  </a:solidFill>
                </a:rPr>
                <a:t> http://</a:t>
              </a:r>
              <a:r>
                <a:rPr lang="en-US" dirty="0" smtClean="0">
                  <a:solidFill>
                    <a:srgbClr val="000000"/>
                  </a:solidFill>
                </a:rPr>
                <a:t>conferences.org/comp/confno7369&gt; :</a:t>
              </a:r>
              <a:r>
                <a:rPr lang="en-US" dirty="0" err="1" smtClean="0">
                  <a:solidFill>
                    <a:srgbClr val="000000"/>
                  </a:solidFill>
                </a:rPr>
                <a:t>eventTitle</a:t>
              </a:r>
              <a:r>
                <a:rPr lang="en-US" dirty="0" smtClean="0">
                  <a:solidFill>
                    <a:srgbClr val="000000"/>
                  </a:solidFill>
                </a:rPr>
                <a:t> “</a:t>
              </a:r>
              <a:r>
                <a:rPr lang="en-US" dirty="0" err="1" smtClean="0">
                  <a:solidFill>
                    <a:srgbClr val="000000"/>
                  </a:solidFill>
                </a:rPr>
                <a:t>iSAI</a:t>
              </a:r>
              <a:r>
                <a:rPr lang="en-US" dirty="0" smtClean="0">
                  <a:solidFill>
                    <a:srgbClr val="000000"/>
                  </a:solidFill>
                </a:rPr>
                <a:t>-NLP".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" y="6096000"/>
              <a:ext cx="111182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Sample output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162800" y="6326187"/>
            <a:ext cx="1903413" cy="455613"/>
          </a:xfrm>
        </p:spPr>
        <p:txBody>
          <a:bodyPr/>
          <a:lstStyle/>
          <a:p>
            <a:fld id="{F56914BF-6699-4727-953D-34FFB32F0EE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463550"/>
            <a:ext cx="7770813" cy="984250"/>
          </a:xfrm>
        </p:spPr>
        <p:txBody>
          <a:bodyPr>
            <a:normAutofit/>
          </a:bodyPr>
          <a:lstStyle/>
          <a:p>
            <a:r>
              <a:rPr lang="en-US" dirty="0" smtClean="0"/>
              <a:t>R2RML Mapping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1865" cy="46482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@prefix </a:t>
            </a:r>
            <a:r>
              <a:rPr lang="en-US" dirty="0" err="1" smtClean="0"/>
              <a:t>rr</a:t>
            </a:r>
            <a:r>
              <a:rPr lang="en-US" dirty="0" smtClean="0"/>
              <a:t>: &lt;http://www.w3.org/ns/r2rml#&gt;.</a:t>
            </a:r>
          </a:p>
          <a:p>
            <a:pPr marL="0" indent="0">
              <a:buNone/>
            </a:pPr>
            <a:r>
              <a:rPr lang="en-US" dirty="0" smtClean="0"/>
              <a:t>@prefix ex: &lt;http://example.com/ns#&gt;.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&lt;#TriplesMap1&gt;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rr:logicalTable</a:t>
            </a:r>
            <a:r>
              <a:rPr lang="en-US" dirty="0" smtClean="0"/>
              <a:t> [ </a:t>
            </a:r>
            <a:r>
              <a:rPr lang="en-US" dirty="0" err="1" smtClean="0"/>
              <a:t>rr:tableName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"EMP" 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rr:subjectMap</a:t>
            </a:r>
            <a:r>
              <a:rPr lang="en-US" dirty="0" smtClean="0"/>
              <a:t> [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rr:template</a:t>
            </a:r>
            <a:r>
              <a:rPr lang="en-US" dirty="0" smtClean="0"/>
              <a:t> "http://data.example.com/employee/</a:t>
            </a:r>
            <a:r>
              <a:rPr lang="en-US" dirty="0" smtClean="0">
                <a:solidFill>
                  <a:srgbClr val="FF0000"/>
                </a:solidFill>
              </a:rPr>
              <a:t>{EMPNO}</a:t>
            </a:r>
            <a:r>
              <a:rPr lang="en-US" dirty="0" smtClean="0"/>
              <a:t>";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rr:class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ex:Employee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];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rr:predicateObjectMap</a:t>
            </a:r>
            <a:r>
              <a:rPr lang="en-US" dirty="0" smtClean="0"/>
              <a:t> [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rr:predicate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ex:name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rr:objectMap</a:t>
            </a:r>
            <a:r>
              <a:rPr lang="en-US" dirty="0" smtClean="0"/>
              <a:t> [ </a:t>
            </a:r>
            <a:r>
              <a:rPr lang="en-US" dirty="0" err="1" smtClean="0"/>
              <a:t>rr:column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"ENAME" 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smtClean="0"/>
              <a:t>    ].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" y="6096000"/>
            <a:ext cx="8153400" cy="646331"/>
            <a:chOff x="609600" y="6096000"/>
            <a:chExt cx="8153400" cy="646331"/>
          </a:xfrm>
          <a:solidFill>
            <a:srgbClr val="FFFFCC"/>
          </a:solidFill>
        </p:grpSpPr>
        <p:sp>
          <p:nvSpPr>
            <p:cNvPr id="5" name="Rectangle 4"/>
            <p:cNvSpPr/>
            <p:nvPr/>
          </p:nvSpPr>
          <p:spPr>
            <a:xfrm>
              <a:off x="1524000" y="6096000"/>
              <a:ext cx="7239000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&lt;http://data.example.com/employee/7369&gt; </a:t>
              </a:r>
              <a:r>
                <a:rPr lang="en-US" dirty="0" err="1">
                  <a:solidFill>
                    <a:srgbClr val="000000"/>
                  </a:solidFill>
                </a:rPr>
                <a:t>rdf:type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ex:Employee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&lt;http://data.example.com/employee/7369&gt; </a:t>
              </a:r>
              <a:r>
                <a:rPr lang="en-US" dirty="0" err="1">
                  <a:solidFill>
                    <a:srgbClr val="000000"/>
                  </a:solidFill>
                </a:rPr>
                <a:t>ex:name</a:t>
              </a:r>
              <a:r>
                <a:rPr lang="en-US" dirty="0">
                  <a:solidFill>
                    <a:srgbClr val="000000"/>
                  </a:solidFill>
                </a:rPr>
                <a:t> "SMITH".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6096000"/>
              <a:ext cx="1066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Sample output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9400" y="2826980"/>
            <a:ext cx="1752600" cy="525819"/>
            <a:chOff x="6629400" y="2667000"/>
            <a:chExt cx="1600200" cy="6858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086600" y="2971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667000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PK of the table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9600" y="4583668"/>
            <a:ext cx="3657600" cy="521732"/>
            <a:chOff x="4419600" y="4583668"/>
            <a:chExt cx="3276600" cy="5217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419600" y="47244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29200" y="4583668"/>
              <a:ext cx="2667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Column name of the table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24250" y="3746541"/>
            <a:ext cx="2190750" cy="369332"/>
            <a:chOff x="3524250" y="3746541"/>
            <a:chExt cx="1885950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524250" y="3962400"/>
              <a:ext cx="723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14800" y="3746541"/>
              <a:ext cx="12954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 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6600" y="4121239"/>
            <a:ext cx="3086100" cy="755561"/>
            <a:chOff x="3276600" y="4121239"/>
            <a:chExt cx="2362200" cy="75556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3276600" y="4495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00500" y="4121239"/>
              <a:ext cx="16383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Property 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2141181"/>
            <a:ext cx="1600200" cy="685800"/>
            <a:chOff x="4343400" y="2141181"/>
            <a:chExt cx="1600200" cy="6858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800600" y="2445981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43400" y="2141181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Table 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2826981"/>
            <a:ext cx="8077200" cy="1294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4490571"/>
            <a:ext cx="8077200" cy="1072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5738405"/>
            <a:ext cx="417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D2DB9">
                    <a:lumMod val="75000"/>
                  </a:srgbClr>
                </a:solidFill>
              </a:rPr>
              <a:t>Reference: https</a:t>
            </a:r>
            <a:r>
              <a:rPr lang="en-US" dirty="0">
                <a:solidFill>
                  <a:srgbClr val="2D2DB9">
                    <a:lumMod val="75000"/>
                  </a:srgbClr>
                </a:solidFill>
              </a:rPr>
              <a:t>://www.w3.org/TR/r2rml/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7" y="463550"/>
            <a:ext cx="7999413" cy="1433513"/>
          </a:xfrm>
        </p:spPr>
        <p:txBody>
          <a:bodyPr/>
          <a:lstStyle/>
          <a:p>
            <a:r>
              <a:rPr lang="en-US" sz="4000" dirty="0" smtClean="0"/>
              <a:t>Logical reasoning with </a:t>
            </a:r>
            <a:br>
              <a:rPr lang="en-US" sz="4000" dirty="0" smtClean="0"/>
            </a:br>
            <a:r>
              <a:rPr lang="en-US" sz="4000" dirty="0" smtClean="0"/>
              <a:t>ontology-based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Logical reasoning can be applied with ontology-based data (knowledge base) when </a:t>
            </a:r>
            <a:r>
              <a:rPr lang="en-US" sz="2800" dirty="0"/>
              <a:t>a program must </a:t>
            </a:r>
            <a:r>
              <a:rPr lang="en-US" sz="2800" dirty="0" smtClean="0"/>
              <a:t>conclude some </a:t>
            </a:r>
            <a:r>
              <a:rPr lang="en-US" sz="2800" dirty="0"/>
              <a:t>information </a:t>
            </a:r>
            <a:r>
              <a:rPr lang="en-US" sz="2800" dirty="0" smtClean="0"/>
              <a:t>that </a:t>
            </a:r>
            <a:r>
              <a:rPr lang="en-US" sz="2800" dirty="0"/>
              <a:t>has not been explicitly told </a:t>
            </a:r>
            <a:r>
              <a:rPr lang="en-US" sz="2800" dirty="0" smtClean="0"/>
              <a:t>about.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Inference is the process of creating some new information in the knowledge base from what </a:t>
            </a:r>
            <a:r>
              <a:rPr lang="en-US" sz="2800" dirty="0"/>
              <a:t>it already </a:t>
            </a:r>
            <a:r>
              <a:rPr lang="en-US" sz="2800" dirty="0" smtClean="0"/>
              <a:t>knows.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Ontology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1674"/>
            <a:ext cx="7770813" cy="1254945"/>
          </a:xfrm>
        </p:spPr>
        <p:txBody>
          <a:bodyPr/>
          <a:lstStyle/>
          <a:p>
            <a:r>
              <a:rPr lang="en-US" dirty="0" smtClean="0"/>
              <a:t>Applications of logical reasoning in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42" y="2135187"/>
            <a:ext cx="77708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be used to support pre-processing of the data or post-processing of the resulted model in data analysis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Consistency checking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Constraints defined to detect inconsistency in the collected data and results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For example, if the data shows a person with pregnant property as true, it may be inferred that the person’s gender is female.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e.g</a:t>
            </a:r>
            <a:r>
              <a:rPr lang="en-US" sz="2000" dirty="0"/>
              <a:t>., pregnant (?x) -&gt; female(?x</a:t>
            </a:r>
            <a:r>
              <a:rPr lang="en-US" sz="2000" dirty="0" smtClean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0195"/>
            <a:ext cx="7770813" cy="1433513"/>
          </a:xfrm>
        </p:spPr>
        <p:txBody>
          <a:bodyPr/>
          <a:lstStyle/>
          <a:p>
            <a:r>
              <a:rPr lang="en-US" dirty="0"/>
              <a:t>Applications of logical reasoning in data </a:t>
            </a:r>
            <a:r>
              <a:rPr lang="en-US" dirty="0" smtClean="0"/>
              <a:t>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8683"/>
            <a:ext cx="77708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 deriving new information from </a:t>
            </a:r>
            <a:r>
              <a:rPr lang="en-US" sz="2800" dirty="0" smtClean="0"/>
              <a:t>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Infer </a:t>
            </a:r>
            <a:r>
              <a:rPr lang="en-US" sz="2800" dirty="0"/>
              <a:t>new knowledge from the annotated </a:t>
            </a:r>
            <a:r>
              <a:rPr lang="en-US" sz="2800" dirty="0" smtClean="0"/>
              <a:t>items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.g., infer user’s interested topics based on the topic of the news article that the user read.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200" dirty="0" err="1" smtClean="0"/>
              <a:t>watchNews</a:t>
            </a:r>
            <a:r>
              <a:rPr lang="en-US" sz="2200" dirty="0" smtClean="0"/>
              <a:t> </a:t>
            </a:r>
            <a:r>
              <a:rPr lang="en-US" sz="2200" dirty="0"/>
              <a:t>(?</a:t>
            </a:r>
            <a:r>
              <a:rPr lang="en-US" sz="2200" dirty="0" err="1"/>
              <a:t>x,?y</a:t>
            </a:r>
            <a:r>
              <a:rPr lang="en-US" sz="2200" dirty="0"/>
              <a:t>) ^ </a:t>
            </a:r>
            <a:r>
              <a:rPr lang="en-US" sz="2200" dirty="0" err="1"/>
              <a:t>hasTopic</a:t>
            </a:r>
            <a:r>
              <a:rPr lang="en-US" sz="2200" dirty="0"/>
              <a:t> (?</a:t>
            </a:r>
            <a:r>
              <a:rPr lang="en-US" sz="2200" dirty="0" err="1"/>
              <a:t>y,?z</a:t>
            </a:r>
            <a:r>
              <a:rPr lang="en-US" sz="2200" dirty="0"/>
              <a:t>) -&gt; </a:t>
            </a:r>
            <a:r>
              <a:rPr lang="en-US" sz="2200" dirty="0" err="1"/>
              <a:t>hasInterestedTopic</a:t>
            </a:r>
            <a:r>
              <a:rPr lang="en-US" sz="2200" dirty="0"/>
              <a:t> (?</a:t>
            </a:r>
            <a:r>
              <a:rPr lang="en-US" sz="2200" dirty="0" err="1"/>
              <a:t>x,?z</a:t>
            </a:r>
            <a:r>
              <a:rPr lang="en-US" sz="2200" dirty="0" smtClean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If the user is reading a news article in the sport topic, it may be inferred that his interest is in the sport topic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logical reasoning in data analysis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Automatic interpretation of the collected </a:t>
            </a:r>
            <a:r>
              <a:rPr lang="en-US" sz="2800" dirty="0" smtClean="0"/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Infer </a:t>
            </a:r>
            <a:r>
              <a:rPr lang="en-US" sz="2800" dirty="0"/>
              <a:t>new knowledge from the knowledge </a:t>
            </a:r>
            <a:r>
              <a:rPr lang="en-US" sz="2800" dirty="0" smtClean="0"/>
              <a:t>base</a:t>
            </a:r>
            <a:r>
              <a:rPr lang="en-US" sz="2400" dirty="0" smtClean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e.g</a:t>
            </a:r>
            <a:r>
              <a:rPr lang="en-US" sz="2800" dirty="0"/>
              <a:t>., infer categories of sky objects from the collected </a:t>
            </a:r>
            <a:r>
              <a:rPr lang="en-US" sz="2800" dirty="0" smtClean="0"/>
              <a:t>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If the object is very big, has bright light, not moving, it may be interred as a star.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isVeryBig</a:t>
            </a:r>
            <a:r>
              <a:rPr lang="en-US" sz="1600" dirty="0" smtClean="0"/>
              <a:t> (?x) ^ </a:t>
            </a:r>
            <a:r>
              <a:rPr lang="en-US" sz="1600" dirty="0" err="1" smtClean="0"/>
              <a:t>hasLight</a:t>
            </a:r>
            <a:r>
              <a:rPr lang="en-US" sz="1600" dirty="0" smtClean="0"/>
              <a:t> (?x) ^ twinkle (?x) ^ </a:t>
            </a:r>
            <a:r>
              <a:rPr lang="en-US" sz="1600" dirty="0" err="1" smtClean="0"/>
              <a:t>fixedPoint</a:t>
            </a:r>
            <a:r>
              <a:rPr lang="en-US" sz="1600" dirty="0" smtClean="0"/>
              <a:t> (?x) -&gt; Star (?x)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the object is </a:t>
            </a:r>
            <a:r>
              <a:rPr lang="en-US" sz="2000" dirty="0" smtClean="0"/>
              <a:t>small, </a:t>
            </a:r>
            <a:r>
              <a:rPr lang="en-US" sz="2000" dirty="0"/>
              <a:t>has </a:t>
            </a:r>
            <a:r>
              <a:rPr lang="en-US" sz="2000" dirty="0" smtClean="0"/>
              <a:t>no light</a:t>
            </a:r>
            <a:r>
              <a:rPr lang="en-US" sz="2000" dirty="0"/>
              <a:t>, </a:t>
            </a:r>
            <a:r>
              <a:rPr lang="en-US" sz="2000" dirty="0" smtClean="0"/>
              <a:t>moving</a:t>
            </a:r>
            <a:r>
              <a:rPr lang="en-US" sz="2000" dirty="0"/>
              <a:t>, it may be interred as a </a:t>
            </a:r>
            <a:r>
              <a:rPr lang="en-US" sz="2000" dirty="0" smtClean="0"/>
              <a:t>planet.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isSmall</a:t>
            </a:r>
            <a:r>
              <a:rPr lang="en-US" sz="1600" dirty="0" smtClean="0"/>
              <a:t> (?x)</a:t>
            </a:r>
            <a:r>
              <a:rPr lang="th-TH" sz="1600" dirty="0" smtClean="0"/>
              <a:t> </a:t>
            </a:r>
            <a:r>
              <a:rPr lang="en-US" sz="1600" dirty="0" smtClean="0"/>
              <a:t>^ </a:t>
            </a:r>
            <a:r>
              <a:rPr lang="en-US" sz="1600" dirty="0" err="1" smtClean="0"/>
              <a:t>noLight</a:t>
            </a:r>
            <a:r>
              <a:rPr lang="en-US" sz="1600" dirty="0" smtClean="0"/>
              <a:t> (?x) ^ </a:t>
            </a:r>
            <a:r>
              <a:rPr lang="en-US" sz="1600" dirty="0" err="1" smtClean="0"/>
              <a:t>notTwinkle</a:t>
            </a:r>
            <a:r>
              <a:rPr lang="en-US" sz="1600" dirty="0" smtClean="0"/>
              <a:t> (?x) ^ revolve (?x) -&gt; Planet (?x)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over RDF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RDF/ RDFS 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OWL/ DL 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Rule-based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RDF(S)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RDF 1.1 Semantics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W3C</a:t>
            </a:r>
            <a:r>
              <a:rPr lang="en-US" dirty="0"/>
              <a:t> Recommendation 25 February </a:t>
            </a:r>
            <a:r>
              <a:rPr lang="en-US" dirty="0" smtClean="0"/>
              <a:t>2014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https://www.w3.org/TR/2014/REC-rdf11-mt-20140225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Include defined entailment rules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Subclass-of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Subproperty</a:t>
            </a:r>
            <a:r>
              <a:rPr lang="en-US" dirty="0" smtClean="0"/>
              <a:t>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RDF(S) Inference: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743200" cy="29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6" y="1950821"/>
            <a:ext cx="2310007" cy="25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5638800"/>
            <a:ext cx="12192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545413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Subclass-of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675094"/>
            <a:ext cx="23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Asserted relationships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0130" y="4648200"/>
            <a:ext cx="23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Inferred relationships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6172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://jena.apache.org/documentation/inference/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OWL/DL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OWL Inference is largely based on Description Logics (DL)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DL is a</a:t>
            </a:r>
            <a:r>
              <a:rPr lang="en-US" altLang="en-US" sz="3000" dirty="0" smtClean="0"/>
              <a:t> </a:t>
            </a:r>
            <a:r>
              <a:rPr lang="en-US" altLang="en-US" sz="3000" dirty="0"/>
              <a:t>family of logic </a:t>
            </a:r>
            <a:r>
              <a:rPr lang="en-US" altLang="en-US" sz="3000" dirty="0" smtClean="0"/>
              <a:t>that is fragment of First-order Logic (FOL)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Lower expressiveness than FOL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Lower computational complexity than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OWL 2 Web Ontology Language </a:t>
            </a:r>
            <a:br>
              <a:rPr lang="en-US" sz="3000" dirty="0"/>
            </a:br>
            <a:r>
              <a:rPr lang="en-US" sz="3000" dirty="0"/>
              <a:t>RDF-Based Semantics (Second Edition</a:t>
            </a:r>
            <a:r>
              <a:rPr lang="en-US" sz="3000" dirty="0" smtClean="0"/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W3C </a:t>
            </a:r>
            <a:r>
              <a:rPr lang="en-US" sz="2600" dirty="0"/>
              <a:t>Recommendation 11 December </a:t>
            </a:r>
            <a:r>
              <a:rPr lang="en-US" sz="2600" dirty="0" smtClean="0"/>
              <a:t>2012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https://www.w3.org/TR/owl2-rdf-based-semantics/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OWL/ DL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Include entailment </a:t>
            </a:r>
            <a:r>
              <a:rPr lang="en-US" sz="4600" dirty="0"/>
              <a:t>rules for</a:t>
            </a:r>
            <a:r>
              <a:rPr lang="en-US" sz="4600" dirty="0" smtClean="0"/>
              <a:t>:</a:t>
            </a:r>
          </a:p>
          <a:p>
            <a:pPr lvl="1"/>
            <a:r>
              <a:rPr lang="en-US" dirty="0" err="1" smtClean="0"/>
              <a:t>owl:intersectionOf</a:t>
            </a:r>
            <a:endParaRPr lang="en-US" dirty="0"/>
          </a:p>
          <a:p>
            <a:pPr lvl="1"/>
            <a:r>
              <a:rPr lang="en-US" dirty="0" err="1"/>
              <a:t>owl:unionOf</a:t>
            </a:r>
            <a:endParaRPr lang="en-US" dirty="0"/>
          </a:p>
          <a:p>
            <a:pPr lvl="1"/>
            <a:r>
              <a:rPr lang="en-US" dirty="0" err="1"/>
              <a:t>owl:equivalentClass</a:t>
            </a:r>
            <a:endParaRPr lang="en-US" dirty="0"/>
          </a:p>
          <a:p>
            <a:pPr lvl="1"/>
            <a:r>
              <a:rPr lang="en-US" dirty="0" err="1"/>
              <a:t>owl:disjointWith</a:t>
            </a:r>
            <a:endParaRPr lang="en-US" dirty="0"/>
          </a:p>
          <a:p>
            <a:pPr lvl="1"/>
            <a:r>
              <a:rPr lang="en-US" dirty="0" err="1"/>
              <a:t>owl:sameAs</a:t>
            </a:r>
            <a:r>
              <a:rPr lang="en-US" dirty="0"/>
              <a:t>, </a:t>
            </a:r>
            <a:r>
              <a:rPr lang="en-US" dirty="0" err="1"/>
              <a:t>owl:differentFrom</a:t>
            </a:r>
            <a:r>
              <a:rPr lang="en-US" dirty="0"/>
              <a:t>, </a:t>
            </a:r>
            <a:r>
              <a:rPr lang="en-US" dirty="0" err="1"/>
              <a:t>owl:distinctMembers</a:t>
            </a:r>
            <a:endParaRPr lang="en-US" dirty="0"/>
          </a:p>
          <a:p>
            <a:pPr lvl="1"/>
            <a:r>
              <a:rPr lang="en-US" dirty="0" err="1"/>
              <a:t>owl:equivalentProperty</a:t>
            </a:r>
            <a:r>
              <a:rPr lang="en-US" dirty="0"/>
              <a:t>, </a:t>
            </a:r>
            <a:r>
              <a:rPr lang="en-US" dirty="0" err="1"/>
              <a:t>owl:inverseOf</a:t>
            </a:r>
            <a:endParaRPr lang="en-US" dirty="0"/>
          </a:p>
          <a:p>
            <a:pPr lvl="1"/>
            <a:r>
              <a:rPr lang="en-US" dirty="0" err="1"/>
              <a:t>owl:FunctionalProperty</a:t>
            </a:r>
            <a:r>
              <a:rPr lang="en-US" dirty="0"/>
              <a:t>, </a:t>
            </a:r>
            <a:r>
              <a:rPr lang="en-US" dirty="0" err="1"/>
              <a:t>owl:InverseFunctionalProperty</a:t>
            </a:r>
            <a:endParaRPr lang="en-US" dirty="0"/>
          </a:p>
          <a:p>
            <a:pPr lvl="1"/>
            <a:r>
              <a:rPr lang="en-US" dirty="0" err="1"/>
              <a:t>owl:SymmeticProperty</a:t>
            </a:r>
            <a:r>
              <a:rPr lang="en-US" dirty="0"/>
              <a:t>, </a:t>
            </a:r>
            <a:r>
              <a:rPr lang="en-US" dirty="0" err="1"/>
              <a:t>owl:TransitiveProperty</a:t>
            </a:r>
            <a:endParaRPr lang="en-US" dirty="0"/>
          </a:p>
          <a:p>
            <a:pPr lvl="1"/>
            <a:r>
              <a:rPr lang="en-US" dirty="0" err="1"/>
              <a:t>owl:someValuesFrom</a:t>
            </a:r>
            <a:endParaRPr lang="en-US" dirty="0"/>
          </a:p>
          <a:p>
            <a:pPr lvl="1"/>
            <a:r>
              <a:rPr lang="en-US" dirty="0" err="1"/>
              <a:t>owl:allValuesFrom</a:t>
            </a:r>
            <a:endParaRPr lang="en-US" dirty="0"/>
          </a:p>
          <a:p>
            <a:pPr lvl="1"/>
            <a:r>
              <a:rPr lang="en-US" dirty="0" err="1"/>
              <a:t>owl:minCardinality</a:t>
            </a:r>
            <a:r>
              <a:rPr lang="en-US" dirty="0"/>
              <a:t>, </a:t>
            </a:r>
            <a:r>
              <a:rPr lang="en-US" dirty="0" err="1"/>
              <a:t>owl:maxCardinality</a:t>
            </a:r>
            <a:r>
              <a:rPr lang="en-US" dirty="0"/>
              <a:t>, </a:t>
            </a:r>
            <a:r>
              <a:rPr lang="en-US" dirty="0" err="1"/>
              <a:t>owl:cardinality</a:t>
            </a:r>
            <a:endParaRPr lang="en-US" dirty="0"/>
          </a:p>
          <a:p>
            <a:pPr lvl="1"/>
            <a:r>
              <a:rPr lang="en-US" dirty="0" err="1"/>
              <a:t>owl:hasValue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7687"/>
            <a:ext cx="8077200" cy="1433513"/>
          </a:xfrm>
        </p:spPr>
        <p:txBody>
          <a:bodyPr>
            <a:normAutofit/>
          </a:bodyPr>
          <a:lstStyle/>
          <a:p>
            <a:r>
              <a:rPr lang="en-US" dirty="0" smtClean="0"/>
              <a:t>Rules and Rule-based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Rules are representations of knowledge with conditions in some domains of logic, such as </a:t>
            </a:r>
            <a:r>
              <a:rPr lang="en-US" dirty="0" smtClean="0"/>
              <a:t>First-order logic (FOL).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rule is basically defined in form of If-then clauses containing logical functions and operations, and can be expressed in rule </a:t>
            </a:r>
            <a:r>
              <a:rPr lang="en-US" dirty="0" smtClean="0"/>
              <a:t>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rule language can enhance the ontology language by allowing one to describe relations that cannot be described using DL used in OWL.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 example of rule in FOL: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 err="1"/>
              <a:t>hasParent</a:t>
            </a:r>
            <a:r>
              <a:rPr lang="en-US" sz="2400" i="1" dirty="0"/>
              <a:t>(?x, ?y) ^ </a:t>
            </a:r>
            <a:r>
              <a:rPr lang="en-US" sz="2400" i="1" dirty="0" err="1"/>
              <a:t>hasBrother</a:t>
            </a:r>
            <a:r>
              <a:rPr lang="en-US" sz="2400" i="1" dirty="0"/>
              <a:t>(?y, ?z) → </a:t>
            </a:r>
            <a:r>
              <a:rPr lang="en-US" sz="2400" i="1" dirty="0" err="1"/>
              <a:t>hasUncle</a:t>
            </a:r>
            <a:r>
              <a:rPr lang="en-US" sz="2400" i="1" dirty="0"/>
              <a:t>(?x, ?z)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An ontology is an explicit description of a domain: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Concepts (or Class)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Properties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Constraints </a:t>
            </a:r>
            <a:r>
              <a:rPr lang="en-US" altLang="en-US" sz="2400" dirty="0"/>
              <a:t>on </a:t>
            </a:r>
            <a:r>
              <a:rPr lang="en-US" altLang="en-US" sz="2400" dirty="0" smtClean="0"/>
              <a:t>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An </a:t>
            </a:r>
            <a:r>
              <a:rPr lang="en-US" altLang="en-US" sz="2800" dirty="0"/>
              <a:t>ontology provides a shared understanding of the </a:t>
            </a:r>
            <a:r>
              <a:rPr lang="en-US" altLang="en-US" sz="2800" dirty="0" smtClean="0"/>
              <a:t>domain.</a:t>
            </a:r>
            <a:endParaRPr lang="en-US" alt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Structure of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Reusable domain </a:t>
            </a:r>
            <a:r>
              <a:rPr lang="en-US" altLang="en-US" sz="2400" dirty="0" smtClean="0"/>
              <a:t>knowledge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49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rule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FOL-</a:t>
            </a:r>
            <a:r>
              <a:rPr lang="en-US" dirty="0" err="1" smtClean="0"/>
              <a:t>RuleML</a:t>
            </a:r>
            <a:r>
              <a:rPr lang="en-US" dirty="0"/>
              <a:t> (First-order Logic Rule Markup </a:t>
            </a:r>
            <a:r>
              <a:rPr lang="en-US" dirty="0" smtClean="0"/>
              <a:t>Language)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SWRL </a:t>
            </a:r>
            <a:r>
              <a:rPr lang="en-US" dirty="0" smtClean="0"/>
              <a:t>(Semantic </a:t>
            </a:r>
            <a:r>
              <a:rPr lang="en-US" dirty="0"/>
              <a:t>Web Rule Language)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Notation3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Jena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RIF (Rule Interchange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Examples of rule syntax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143000"/>
          <a:ext cx="8039100" cy="4952999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249417"/>
                <a:gridCol w="6789683"/>
              </a:tblGrid>
              <a:tr h="36814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SWRL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ruleml:imp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xml:base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=”#”&gt;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:_body&gt;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hasParent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&gt;a&lt;/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&gt;b&lt;/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hasBrother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&gt;b&lt;/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&gt;c&lt;/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:_body&gt;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:_head&gt;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hasUncle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&gt;a&lt;/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&gt;c&lt;/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:_head&gt;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ruleml:imp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  <a:tr h="5417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Jena Rule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Black" panose="020B0A04020102020204" pitchFamily="34" charset="0"/>
                        </a:rPr>
                        <a:t>@prefix : &lt;#&gt;.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Black" panose="020B0A04020102020204" pitchFamily="34" charset="0"/>
                        </a:rPr>
                        <a:t>[ RulehasUncle: ( ?a :hasFather ?b ) ( ?b :hasBrother ?c ) -&gt; ( ?a :hasUncle ?c ) ]</a:t>
                      </a:r>
                      <a:endParaRPr lang="en-US" sz="110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  <a:tr h="729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RIF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Document (Prefix( &lt;#&gt;)</a:t>
                      </a:r>
                      <a:b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Group (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ForAll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?a ?b ?c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And(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hasFather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(?a ?b) 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hasBrother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(?b ?c) 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:-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hasUncle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(?a ?c)))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19336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Rattanasawad</a:t>
            </a:r>
            <a:r>
              <a:rPr lang="en-US" sz="1200" dirty="0"/>
              <a:t>, T., </a:t>
            </a:r>
            <a:r>
              <a:rPr lang="en-US" sz="1200" dirty="0" err="1"/>
              <a:t>SaiKeaw</a:t>
            </a:r>
            <a:r>
              <a:rPr lang="en-US" sz="1200" dirty="0"/>
              <a:t>, K., </a:t>
            </a:r>
            <a:r>
              <a:rPr lang="en-US" sz="1200" dirty="0" err="1"/>
              <a:t>Buranarach</a:t>
            </a:r>
            <a:r>
              <a:rPr lang="en-US" sz="1200" dirty="0"/>
              <a:t>, M., and </a:t>
            </a:r>
            <a:r>
              <a:rPr lang="en-US" sz="1200" dirty="0" err="1"/>
              <a:t>Supnithi</a:t>
            </a:r>
            <a:r>
              <a:rPr lang="en-US" sz="1200" dirty="0"/>
              <a:t>, T., A Review and Comparison of Rule Languages and Rule-based Inference Engines for the Semantic Web, </a:t>
            </a:r>
            <a:r>
              <a:rPr lang="en-US" sz="1200" i="1" dirty="0"/>
              <a:t>Proc. of </a:t>
            </a:r>
            <a:r>
              <a:rPr lang="en-US" sz="1200" i="1" dirty="0" smtClean="0"/>
              <a:t>ICSEC2013 </a:t>
            </a:r>
            <a:r>
              <a:rPr lang="en-US" sz="1200" i="1" dirty="0"/>
              <a:t>- Workshop on Ontology and Semantic Web for Big </a:t>
            </a:r>
            <a:r>
              <a:rPr lang="en-US" sz="1200" i="1" dirty="0" smtClean="0"/>
              <a:t>Data</a:t>
            </a:r>
            <a:r>
              <a:rPr lang="en-US" sz="1200" dirty="0" smtClean="0"/>
              <a:t>, Sep 2013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50"/>
            <a:ext cx="8382000" cy="14335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rule-based </a:t>
            </a:r>
            <a:r>
              <a:rPr lang="en-US" sz="4000" dirty="0"/>
              <a:t>i</a:t>
            </a:r>
            <a:r>
              <a:rPr lang="en-US" sz="4000" dirty="0" smtClean="0"/>
              <a:t>nference </a:t>
            </a:r>
            <a:r>
              <a:rPr lang="en-US" sz="4000" dirty="0"/>
              <a:t>e</a:t>
            </a:r>
            <a:r>
              <a:rPr lang="en-US" sz="4000" dirty="0" smtClean="0"/>
              <a:t>ngines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Jena inference </a:t>
            </a:r>
            <a:r>
              <a:rPr lang="en-US" dirty="0" smtClean="0"/>
              <a:t>engine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EYE (</a:t>
            </a:r>
            <a:r>
              <a:rPr lang="en-US" dirty="0"/>
              <a:t>Euler YAP Engine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BaseVISor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Rattanasawad</a:t>
            </a:r>
            <a:r>
              <a:rPr lang="en-US" sz="1200" dirty="0"/>
              <a:t>, T., </a:t>
            </a:r>
            <a:r>
              <a:rPr lang="en-US" sz="1200" dirty="0" err="1"/>
              <a:t>SaiKeaw</a:t>
            </a:r>
            <a:r>
              <a:rPr lang="en-US" sz="1200" dirty="0"/>
              <a:t>, K., </a:t>
            </a:r>
            <a:r>
              <a:rPr lang="en-US" sz="1200" i="1" dirty="0" err="1"/>
              <a:t>Buranarach</a:t>
            </a:r>
            <a:r>
              <a:rPr lang="en-US" sz="1200" i="1" dirty="0"/>
              <a:t>, M.</a:t>
            </a:r>
            <a:r>
              <a:rPr lang="en-US" sz="1200" dirty="0"/>
              <a:t>, and </a:t>
            </a:r>
            <a:r>
              <a:rPr lang="en-US" sz="1200" dirty="0" err="1"/>
              <a:t>Supnithi</a:t>
            </a:r>
            <a:r>
              <a:rPr lang="en-US" sz="1200" dirty="0"/>
              <a:t>, T., </a:t>
            </a:r>
            <a:r>
              <a:rPr lang="en-US" sz="1200" u="sng" dirty="0"/>
              <a:t>A Review and Comparison of Rule Languages and Rule-based Inference Engines for the Semantic Web</a:t>
            </a:r>
            <a:r>
              <a:rPr lang="en-US" sz="1200" dirty="0"/>
              <a:t>, </a:t>
            </a:r>
            <a:r>
              <a:rPr lang="en-US" sz="1200" i="1" dirty="0"/>
              <a:t>Proc. of </a:t>
            </a:r>
            <a:r>
              <a:rPr lang="en-US" sz="1200" i="1" dirty="0" smtClean="0"/>
              <a:t>ICSEC2013 </a:t>
            </a:r>
            <a:r>
              <a:rPr lang="en-US" sz="1200" i="1" dirty="0"/>
              <a:t>- Workshop on Ontology and Semantic Web for Big </a:t>
            </a:r>
            <a:r>
              <a:rPr lang="en-US" sz="1200" i="1" dirty="0" smtClean="0"/>
              <a:t>Data</a:t>
            </a:r>
            <a:r>
              <a:rPr lang="en-US" sz="1200" dirty="0" smtClean="0"/>
              <a:t>, Sep 2013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RDF data querying using SPARQL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1132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Ontology-based data in RDF can be queried using SPARQL.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SPARQL </a:t>
            </a:r>
            <a:r>
              <a:rPr lang="el-GR" altLang="en-US" sz="2800" dirty="0"/>
              <a:t>is based on </a:t>
            </a:r>
            <a:r>
              <a:rPr lang="el-GR" altLang="en-US" sz="2800" b="1" dirty="0"/>
              <a:t>matching </a:t>
            </a:r>
            <a:r>
              <a:rPr lang="en-US" altLang="en-US" sz="2800" b="1" dirty="0" smtClean="0"/>
              <a:t>triple</a:t>
            </a:r>
            <a:r>
              <a:rPr lang="el-GR" altLang="en-US" sz="2800" b="1" dirty="0" smtClean="0"/>
              <a:t> </a:t>
            </a:r>
            <a:r>
              <a:rPr lang="el-GR" altLang="en-US" sz="2800" b="1" dirty="0"/>
              <a:t>patterns</a:t>
            </a:r>
            <a:r>
              <a:rPr lang="en-US" altLang="en-US" sz="2800" b="1" dirty="0"/>
              <a:t> against RDF </a:t>
            </a:r>
            <a:r>
              <a:rPr lang="en-US" altLang="en-US" sz="2800" b="1" dirty="0" smtClean="0"/>
              <a:t>triples.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Triple pattern is similar to RDF triple but can contain variables.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Example</a:t>
            </a:r>
            <a:r>
              <a:rPr lang="en-US" altLang="en-US" sz="2800" dirty="0" smtClean="0"/>
              <a:t>:</a:t>
            </a:r>
            <a:endParaRPr lang="en-US" alt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&lt;http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://a.org/person1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&lt;http://a.org/has_name&gt; </a:t>
            </a:r>
            <a:r>
              <a:rPr lang="en-US" altLang="en-US" sz="2400" dirty="0" smtClean="0">
                <a:solidFill>
                  <a:srgbClr val="FF0000"/>
                </a:solidFill>
              </a:rPr>
              <a:t>?name </a:t>
            </a:r>
            <a:r>
              <a:rPr lang="en-US" altLang="en-US" sz="2400" dirty="0"/>
              <a:t>. 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2571135" y="5703021"/>
            <a:ext cx="5334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04535" y="551835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SPARQL Query</a:t>
            </a:r>
            <a:endParaRPr lang="el-GR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RDF </a:t>
            </a:r>
            <a:r>
              <a:rPr lang="el-GR" altLang="en-US" sz="2400" b="1" dirty="0" smtClean="0"/>
              <a:t>Data:</a:t>
            </a:r>
          </a:p>
          <a:p>
            <a:pPr lvl="1"/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a.org/person1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&lt;http://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a.org/has_name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“John Smith”. 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b="1" dirty="0" smtClean="0"/>
              <a:t>Query: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Courier New" pitchFamily="49" charset="0"/>
              </a:rPr>
              <a:t> </a:t>
            </a:r>
            <a:r>
              <a:rPr lang="en-US" altLang="en-US" sz="2800" dirty="0">
                <a:latin typeface="Courier New" pitchFamily="49" charset="0"/>
              </a:rPr>
              <a:t> </a:t>
            </a:r>
            <a:r>
              <a:rPr lang="el-GR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SELECT </a:t>
            </a:r>
            <a:r>
              <a:rPr lang="el-GR" altLang="en-US" sz="2400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altLang="en-US" sz="2400" dirty="0" smtClean="0">
                <a:solidFill>
                  <a:srgbClr val="FF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</a:t>
            </a:r>
            <a:r>
              <a:rPr lang="el-GR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WHERE {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&lt;http://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a.org/person1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&gt;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		&lt;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http://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a.org/has_name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&gt; 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 smtClean="0">
                <a:latin typeface="Courier New" pitchFamily="49" charset="0"/>
              </a:rPr>
              <a:t> </a:t>
            </a:r>
            <a:r>
              <a:rPr lang="en-US" altLang="en-US" sz="2400" dirty="0" smtClean="0">
                <a:latin typeface="Courier New" pitchFamily="49" charset="0"/>
              </a:rPr>
              <a:t>		</a:t>
            </a:r>
            <a:r>
              <a:rPr lang="el-GR" altLang="en-US" sz="2400" dirty="0" smtClean="0">
                <a:latin typeface="Courier New" pitchFamily="49" charset="0"/>
              </a:rPr>
              <a:t>}</a:t>
            </a:r>
            <a:r>
              <a:rPr lang="el-GR" altLang="en-US" sz="2800" dirty="0" smtClean="0">
                <a:latin typeface="Courier New" pitchFamily="49" charset="0"/>
              </a:rPr>
              <a:t> </a:t>
            </a:r>
            <a:endParaRPr lang="en-US" altLang="en-US" sz="2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b="1" dirty="0" smtClean="0"/>
              <a:t>Result:</a:t>
            </a:r>
            <a:r>
              <a:rPr lang="en-US" altLang="en-US" sz="2400" dirty="0" smtClean="0"/>
              <a:t> </a:t>
            </a:r>
            <a:endParaRPr lang="el-GR" altLang="en-US" sz="2400" b="1" dirty="0" smtClean="0"/>
          </a:p>
        </p:txBody>
      </p:sp>
      <p:graphicFrame>
        <p:nvGraphicFramePr>
          <p:cNvPr id="11288" name="Group 2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362200" y="5181600"/>
          <a:ext cx="3024188" cy="1089024"/>
        </p:xfrm>
        <a:graphic>
          <a:graphicData uri="http://schemas.openxmlformats.org/drawingml/2006/table">
            <a:tbl>
              <a:tblPr/>
              <a:tblGrid>
                <a:gridCol w="302418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?name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John Smith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0899-4F32-4A3A-B86B-DE1DC174D065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7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Ontology 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Shared and reusable domain knowledge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Usually relied on domain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Roles of ontology in data </a:t>
            </a:r>
            <a:r>
              <a:rPr lang="en-US" sz="4000" dirty="0"/>
              <a:t>a</a:t>
            </a:r>
            <a:r>
              <a:rPr lang="en-US" sz="4000" dirty="0" smtClean="0"/>
              <a:t>nalysis </a:t>
            </a:r>
            <a:r>
              <a:rPr lang="en-US" sz="4000" dirty="0"/>
              <a:t>a</a:t>
            </a:r>
            <a:r>
              <a:rPr lang="en-US" sz="4000" dirty="0" smtClean="0"/>
              <a:t>pplications</a:t>
            </a:r>
            <a:endParaRPr lang="en-US" sz="4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</a:t>
            </a:r>
            <a:r>
              <a:rPr lang="en-US" sz="3200" dirty="0" smtClean="0"/>
              <a:t>odel domain knowledge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upport integrating </a:t>
            </a:r>
            <a:r>
              <a:rPr lang="en-US" sz="3200" dirty="0"/>
              <a:t>heterogeneous sources of </a:t>
            </a:r>
            <a:r>
              <a:rPr lang="en-US" sz="3200" dirty="0" smtClean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pply </a:t>
            </a:r>
            <a:r>
              <a:rPr lang="en-US" sz="3200" dirty="0"/>
              <a:t>logical reasoning for </a:t>
            </a:r>
            <a:r>
              <a:rPr lang="en-US" sz="3200" dirty="0" smtClean="0"/>
              <a:t>some data analysis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Database to ontology mapping is required for converting database to ontology-based data (RDF)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Reasoning can be applied based on RDF, ontology and/or rule-based inference.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RDF data can be queried using SPARQL.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6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Application Management Framework (OAM) Framework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5867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Buranarach</a:t>
            </a:r>
            <a:r>
              <a:rPr lang="en-US" sz="1200" dirty="0">
                <a:solidFill>
                  <a:srgbClr val="000000"/>
                </a:solidFill>
              </a:rPr>
              <a:t>, M., </a:t>
            </a:r>
            <a:r>
              <a:rPr lang="en-US" sz="1200" dirty="0" err="1">
                <a:solidFill>
                  <a:srgbClr val="000000"/>
                </a:solidFill>
              </a:rPr>
              <a:t>Supnithi</a:t>
            </a:r>
            <a:r>
              <a:rPr lang="en-US" sz="1200" dirty="0">
                <a:solidFill>
                  <a:srgbClr val="000000"/>
                </a:solidFill>
              </a:rPr>
              <a:t>, T., Thein, Y.M., </a:t>
            </a:r>
            <a:r>
              <a:rPr lang="en-US" sz="1200" dirty="0" err="1">
                <a:solidFill>
                  <a:srgbClr val="000000"/>
                </a:solidFill>
              </a:rPr>
              <a:t>Ruangrajitpakorn</a:t>
            </a:r>
            <a:r>
              <a:rPr lang="en-US" sz="1200" dirty="0">
                <a:solidFill>
                  <a:srgbClr val="000000"/>
                </a:solidFill>
              </a:rPr>
              <a:t>, T., </a:t>
            </a:r>
            <a:r>
              <a:rPr lang="en-US" sz="1200" dirty="0" err="1">
                <a:solidFill>
                  <a:srgbClr val="000000"/>
                </a:solidFill>
              </a:rPr>
              <a:t>Rattanasawad</a:t>
            </a:r>
            <a:r>
              <a:rPr lang="en-US" sz="1200" dirty="0">
                <a:solidFill>
                  <a:srgbClr val="000000"/>
                </a:solidFill>
              </a:rPr>
              <a:t>, T., </a:t>
            </a:r>
            <a:r>
              <a:rPr lang="en-US" sz="1200" dirty="0" err="1">
                <a:solidFill>
                  <a:srgbClr val="000000"/>
                </a:solidFill>
              </a:rPr>
              <a:t>Wongpatikaseree</a:t>
            </a:r>
            <a:r>
              <a:rPr lang="en-US" sz="1200" dirty="0">
                <a:solidFill>
                  <a:srgbClr val="000000"/>
                </a:solidFill>
              </a:rPr>
              <a:t>, K., Lim, A. O., Tan Y., and </a:t>
            </a:r>
            <a:r>
              <a:rPr lang="en-US" sz="1200" dirty="0" err="1">
                <a:solidFill>
                  <a:srgbClr val="000000"/>
                </a:solidFill>
              </a:rPr>
              <a:t>Assawamakin</a:t>
            </a:r>
            <a:r>
              <a:rPr lang="en-US" sz="1200" dirty="0">
                <a:solidFill>
                  <a:srgbClr val="000000"/>
                </a:solidFill>
              </a:rPr>
              <a:t>, A., OAM: An Ontology Application Management Framework for Simplifying Ontology-based Semantic Web Application Development, International Journal of Software Engineering and Knowledge Engineering (IJSEKE), Vol. 26, No. 1, Feb 2016, 115-145.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273189"/>
            <a:ext cx="483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http://lst.nectec.or.th/oam/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learning curve and efforts demanded in building </a:t>
            </a:r>
            <a:r>
              <a:rPr lang="en-US" dirty="0" smtClean="0"/>
              <a:t>ontology-based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development tools </a:t>
            </a:r>
            <a:r>
              <a:rPr lang="en-US" dirty="0" smtClean="0"/>
              <a:t>are </a:t>
            </a:r>
            <a:r>
              <a:rPr lang="en-US" dirty="0"/>
              <a:t>designed for </a:t>
            </a:r>
            <a:r>
              <a:rPr lang="en-US" dirty="0" smtClean="0"/>
              <a:t>programmers, not for </a:t>
            </a:r>
            <a:r>
              <a:rPr lang="en-US" dirty="0"/>
              <a:t>domain </a:t>
            </a:r>
            <a:r>
              <a:rPr lang="en-US" dirty="0" smtClean="0"/>
              <a:t>experts.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Simplifying development of </a:t>
            </a:r>
            <a:r>
              <a:rPr lang="en-US" dirty="0" smtClean="0"/>
              <a:t>ontology –based applications </a:t>
            </a:r>
            <a:r>
              <a:rPr lang="en-US" dirty="0"/>
              <a:t>is important in promoting </a:t>
            </a:r>
            <a:r>
              <a:rPr lang="en-US" dirty="0" smtClean="0"/>
              <a:t>adoption of the Semantic </a:t>
            </a:r>
            <a:r>
              <a:rPr lang="en-US" dirty="0"/>
              <a:t>Web </a:t>
            </a:r>
            <a:r>
              <a:rPr lang="en-US" dirty="0" smtClean="0"/>
              <a:t>technologies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OAM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reusable and configurable </a:t>
            </a:r>
            <a:r>
              <a:rPr lang="en-US" sz="2800" dirty="0" smtClean="0"/>
              <a:t>application templates.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 programming skill is required.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 experts can build their own application prototypes.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 template is </a:t>
            </a:r>
            <a:r>
              <a:rPr lang="en-US" sz="2800" dirty="0" smtClean="0"/>
              <a:t>ideal </a:t>
            </a:r>
            <a:r>
              <a:rPr lang="en-US" sz="2800" dirty="0"/>
              <a:t>for rapid prototyping and hypotheses testing.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framework </a:t>
            </a:r>
            <a:r>
              <a:rPr lang="en-US" sz="2800" dirty="0" smtClean="0"/>
              <a:t>provides Web API </a:t>
            </a:r>
            <a:r>
              <a:rPr lang="en-US" sz="2800" dirty="0"/>
              <a:t>to support a more advanced application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2979" y="326231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Ontology-based Applications</a:t>
            </a:r>
            <a:endParaRPr dirty="0"/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27" b="14922"/>
          <a:stretch>
            <a:fillRect/>
          </a:stretch>
        </p:blipFill>
        <p:spPr bwMode="auto">
          <a:xfrm>
            <a:off x="533400" y="608013"/>
            <a:ext cx="8377238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18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89050"/>
          </a:xfrm>
        </p:spPr>
        <p:txBody>
          <a:bodyPr/>
          <a:lstStyle/>
          <a:p>
            <a:r>
              <a:rPr lang="en-US" dirty="0" smtClean="0"/>
              <a:t>Ontology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Properties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Object properties (relations between classes)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 properties (attributes of class)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Property constraints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 and Range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Cardinality (min/ max)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Subclass-of relationships between classes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33400" y="5977998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1200" dirty="0" smtClean="0">
                <a:latin typeface="Calibri" pitchFamily="34" charset="0"/>
              </a:rPr>
              <a:t>Reference: Ontology Engineering Methodology: </a:t>
            </a:r>
            <a:r>
              <a:rPr lang="en-US" altLang="th-TH" sz="1200" dirty="0" err="1" smtClean="0">
                <a:latin typeface="Calibri" pitchFamily="34" charset="0"/>
              </a:rPr>
              <a:t>Noy</a:t>
            </a:r>
            <a:r>
              <a:rPr lang="en-US" altLang="th-TH" sz="1200" dirty="0">
                <a:latin typeface="Calibri" pitchFamily="34" charset="0"/>
              </a:rPr>
              <a:t>, N. F. &amp; McGuinness, D. L. (2001), 'Ontology Development 101: A Guide to Creating Your First Ontology' , Technical report, Stanford Knowledge Systems Laboratory and Stanford Medical Informatics</a:t>
            </a:r>
            <a:r>
              <a:rPr lang="en-US" altLang="th-TH" sz="1600" dirty="0">
                <a:latin typeface="Calibri" pitchFamily="34" charset="0"/>
              </a:rPr>
              <a:t> </a:t>
            </a:r>
            <a:endParaRPr lang="th-TH" altLang="th-TH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/>
              <a:t>Supports </a:t>
            </a:r>
            <a:r>
              <a:rPr lang="en-US" altLang="th-TH" sz="3000" dirty="0" smtClean="0"/>
              <a:t>RDF </a:t>
            </a:r>
            <a:r>
              <a:rPr lang="en-US" altLang="th-TH" sz="3000" dirty="0"/>
              <a:t>data publishing from </a:t>
            </a:r>
            <a:r>
              <a:rPr lang="en-US" altLang="th-TH" sz="3000" dirty="0" smtClean="0"/>
              <a:t>databases</a:t>
            </a:r>
            <a:endParaRPr lang="th-TH" altLang="th-TH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Supports building knowledge-based systems</a:t>
            </a:r>
            <a:endParaRPr lang="en-US" altLang="th-TH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Currently focus on Search, Recommender and Decision Support System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Supported DBMS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MySQL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Supported Ontology Editor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err="1" smtClean="0"/>
              <a:t>Hozo</a:t>
            </a:r>
            <a:r>
              <a:rPr lang="en-US" altLang="th-TH" sz="2600" dirty="0" smtClean="0"/>
              <a:t> (http://www.hozo.jp/)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Protégé (http://protege.stanford.edu/) – with no OWL/DL inference support</a:t>
            </a:r>
            <a:endParaRPr lang="en-US" altLang="th-TH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 smtClean="0"/>
              <a:t>OAM Framework was developed using: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Apache Jena (http</a:t>
            </a:r>
            <a:r>
              <a:rPr lang="en-US" sz="2400" dirty="0"/>
              <a:t>://jena.apache.org</a:t>
            </a:r>
            <a:r>
              <a:rPr lang="en-US" sz="2400" dirty="0" smtClean="0"/>
              <a:t>/)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i="1" dirty="0" err="1" smtClean="0"/>
              <a:t>Triplestore</a:t>
            </a:r>
            <a:r>
              <a:rPr lang="en-US" sz="2400" b="1" dirty="0" smtClean="0"/>
              <a:t>: </a:t>
            </a:r>
            <a:r>
              <a:rPr lang="en-US" sz="2400" dirty="0" smtClean="0"/>
              <a:t>Jena’s TDB (</a:t>
            </a:r>
            <a:r>
              <a:rPr lang="en-US" sz="2400" i="1" dirty="0" smtClean="0"/>
              <a:t>Virtuoso support is under development</a:t>
            </a:r>
            <a:r>
              <a:rPr lang="en-US" sz="2400" dirty="0" smtClean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smtClean="0"/>
              <a:t>RDB2RDF Mapping</a:t>
            </a:r>
            <a:r>
              <a:rPr lang="en-US" sz="2400" b="1" dirty="0" smtClean="0"/>
              <a:t>: </a:t>
            </a:r>
            <a:r>
              <a:rPr lang="en-US" sz="2400" dirty="0" smtClean="0"/>
              <a:t>D2RQ </a:t>
            </a:r>
            <a:r>
              <a:rPr lang="en-US" sz="2400" dirty="0"/>
              <a:t>(</a:t>
            </a:r>
            <a:r>
              <a:rPr lang="en-US" sz="2400" dirty="0" smtClean="0"/>
              <a:t>http</a:t>
            </a:r>
            <a:r>
              <a:rPr lang="en-US" sz="2400" dirty="0"/>
              <a:t>://d2rq.org</a:t>
            </a:r>
            <a:r>
              <a:rPr lang="en-US" sz="2400" dirty="0" smtClean="0"/>
              <a:t>/)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i="1" dirty="0" smtClean="0"/>
              <a:t>Reasoner</a:t>
            </a:r>
            <a:r>
              <a:rPr lang="en-US" sz="2400" b="1" dirty="0" smtClean="0"/>
              <a:t>: </a:t>
            </a:r>
            <a:r>
              <a:rPr lang="en-US" sz="2400" dirty="0" smtClean="0"/>
              <a:t>Jena’s </a:t>
            </a:r>
            <a:r>
              <a:rPr lang="en-US" sz="2400" dirty="0"/>
              <a:t>Inference Engine </a:t>
            </a:r>
            <a:r>
              <a:rPr lang="en-US" sz="2400" dirty="0" smtClean="0"/>
              <a:t>(https</a:t>
            </a:r>
            <a:r>
              <a:rPr lang="en-US" sz="2400" dirty="0"/>
              <a:t>://jena.apache.org/documentation/inference</a:t>
            </a:r>
            <a:r>
              <a:rPr lang="en-US" sz="2400" dirty="0" smtClean="0"/>
              <a:t>/)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RDF(S) </a:t>
            </a:r>
            <a:r>
              <a:rPr lang="en-US" sz="2000" dirty="0"/>
              <a:t>i</a:t>
            </a:r>
            <a:r>
              <a:rPr lang="en-US" sz="2000" dirty="0" smtClean="0"/>
              <a:t>nference support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Rule-based inference support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 txBox="1">
            <a:spLocks noGrp="1"/>
          </p:cNvSpPr>
          <p:nvPr>
            <p:ph type="title"/>
          </p:nvPr>
        </p:nvSpPr>
        <p:spPr>
          <a:xfrm>
            <a:off x="574675" y="268288"/>
            <a:ext cx="8001000" cy="722312"/>
          </a:xfrm>
        </p:spPr>
        <p:txBody>
          <a:bodyPr/>
          <a:lstStyle/>
          <a:p>
            <a:pPr eaLnBrk="1" hangingPunct="1"/>
            <a:r>
              <a:rPr altLang="en-US" sz="2800" smtClean="0">
                <a:latin typeface="Verdana" pitchFamily="34" charset="0"/>
                <a:cs typeface="Arial" pitchFamily="34" charset="0"/>
              </a:rPr>
              <a:t>Ontology-based application development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704ECE6-AD92-4E8C-B873-8BAB9D03C936}" type="slidenum">
              <a:rPr lang="en-US" altLang="en-US" sz="1200"/>
              <a:pPr>
                <a:spcBef>
                  <a:spcPct val="0"/>
                </a:spcBef>
              </a:pPr>
              <a:t>52</a:t>
            </a:fld>
            <a:endParaRPr lang="en-US" altLang="en-US" sz="120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089025"/>
            <a:ext cx="441483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43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5"/>
          <p:cNvSpPr txBox="1">
            <a:spLocks noChangeArrowheads="1"/>
          </p:cNvSpPr>
          <p:nvPr/>
        </p:nvSpPr>
        <p:spPr bwMode="auto">
          <a:xfrm>
            <a:off x="533400" y="1524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tabLst>
                <a:tab pos="442913" algn="l"/>
                <a:tab pos="1357313" algn="l"/>
                <a:tab pos="2271713" algn="l"/>
                <a:tab pos="3186113" algn="l"/>
                <a:tab pos="4100513" algn="l"/>
                <a:tab pos="5014913" algn="l"/>
                <a:tab pos="5929313" algn="l"/>
                <a:tab pos="6843713" algn="l"/>
                <a:tab pos="7758113" algn="l"/>
                <a:tab pos="8672513" algn="l"/>
                <a:tab pos="9586913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1">
                <a:latin typeface="Franklin Gothic Book" pitchFamily="34" charset="0"/>
              </a:rPr>
              <a:t>Architecture of Ontology Application Management (OAM) Framework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580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48" name="Group 1"/>
          <p:cNvGrpSpPr>
            <a:grpSpLocks/>
          </p:cNvGrpSpPr>
          <p:nvPr/>
        </p:nvGrpSpPr>
        <p:grpSpPr bwMode="auto">
          <a:xfrm>
            <a:off x="358775" y="6172200"/>
            <a:ext cx="2155825" cy="538163"/>
            <a:chOff x="3147673" y="6361261"/>
            <a:chExt cx="1749007" cy="457383"/>
          </a:xfrm>
        </p:grpSpPr>
        <p:pic>
          <p:nvPicPr>
            <p:cNvPr id="134151" name="Picture 3" descr="http://www.w3.org/RDF/icons/rdf_w3c_icon.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73" y="6384882"/>
              <a:ext cx="400479" cy="43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2" name="Picture 4" descr="http://lab.linkeddata.deri.ie/2011/rdf-logos/png/sparql-12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152" y="6368777"/>
              <a:ext cx="446646" cy="44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3" name="Picture 11" descr="RDF/XM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798" y="6361261"/>
              <a:ext cx="446646" cy="44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4" name="Picture 6" descr="http://t3.gstatic.com/images?q=tbn:ANd9GcS62KrSffz1HcDvvfUUBtinIW2hW9Igutmz71_9dKBWgLzHCiIL4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275" y="6371998"/>
              <a:ext cx="399405" cy="43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4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114800"/>
            <a:ext cx="7032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14" descr="Apache Je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019550"/>
            <a:ext cx="57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7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84249"/>
          </a:xfrm>
        </p:spPr>
        <p:txBody>
          <a:bodyPr/>
          <a:lstStyle/>
          <a:p>
            <a:r>
              <a:rPr lang="en-US" dirty="0" smtClean="0"/>
              <a:t>OAM Architecture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81800" cy="45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Verdana" pitchFamily="34" charset="0"/>
                <a:cs typeface="Arial" pitchFamily="34" charset="0"/>
              </a:rPr>
              <a:t>Community-driven Software Development</a:t>
            </a:r>
            <a:endParaRPr altLang="en-US" sz="32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0A36D5C-DBE5-4FB2-9085-E07CD3C90EE4}" type="slidenum">
              <a:rPr lang="en-US" altLang="en-US" sz="1200">
                <a:latin typeface="Arial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sz="1200">
              <a:latin typeface="Arial" pitchFamily="34" charset="0"/>
            </a:endParaRPr>
          </a:p>
        </p:txBody>
      </p:sp>
      <p:pic>
        <p:nvPicPr>
          <p:cNvPr id="12698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848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62136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1400" i="1" dirty="0" err="1" smtClean="0">
                <a:solidFill>
                  <a:srgbClr val="000000"/>
                </a:solidFill>
                <a:cs typeface="Arial" pitchFamily="34" charset="0"/>
              </a:rPr>
              <a:t>Buranarach</a:t>
            </a:r>
            <a:r>
              <a:rPr lang="en-US" altLang="th-TH" sz="1400" i="1" dirty="0">
                <a:solidFill>
                  <a:srgbClr val="000000"/>
                </a:solidFill>
                <a:cs typeface="Arial" pitchFamily="34" charset="0"/>
              </a:rPr>
              <a:t>, M., Thein, Y. M., and </a:t>
            </a:r>
            <a:r>
              <a:rPr lang="en-US" altLang="th-TH" sz="1400" i="1" dirty="0" err="1">
                <a:solidFill>
                  <a:srgbClr val="000000"/>
                </a:solidFill>
                <a:cs typeface="Arial" pitchFamily="34" charset="0"/>
              </a:rPr>
              <a:t>Supnithi</a:t>
            </a:r>
            <a:r>
              <a:rPr lang="en-US" altLang="th-TH" sz="1400" i="1" dirty="0">
                <a:solidFill>
                  <a:srgbClr val="000000"/>
                </a:solidFill>
                <a:cs typeface="Arial" pitchFamily="34" charset="0"/>
              </a:rPr>
              <a:t>, T., A Community-driven Approach to Development of an Ontology-based Application Management Framework, Proc. of the 2nd Joint International Semantic Technology Conference (JIST2012), LNCS, Springer, December 2012.</a:t>
            </a:r>
          </a:p>
        </p:txBody>
      </p:sp>
    </p:spTree>
    <p:extLst>
      <p:ext uri="{BB962C8B-B14F-4D97-AF65-F5344CB8AC3E}">
        <p14:creationId xmlns:p14="http://schemas.microsoft.com/office/powerpoint/2010/main" val="20612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 txBox="1">
            <a:spLocks noGrp="1"/>
          </p:cNvSpPr>
          <p:nvPr>
            <p:ph type="title"/>
          </p:nvPr>
        </p:nvSpPr>
        <p:spPr>
          <a:xfrm>
            <a:off x="685800" y="463551"/>
            <a:ext cx="7770813" cy="908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Verdana" pitchFamily="34" charset="0"/>
                <a:cs typeface="Arial" pitchFamily="34" charset="0"/>
              </a:rPr>
              <a:t>Support Activities</a:t>
            </a:r>
            <a:endParaRPr altLang="en-US" sz="32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A228039-FD4C-4FD9-B1E2-137BB942086B}" type="slidenum">
              <a:rPr lang="en-US" altLang="en-US" sz="1200"/>
              <a:pPr>
                <a:spcBef>
                  <a:spcPct val="0"/>
                </a:spcBef>
              </a:pPr>
              <a:t>56</a:t>
            </a:fld>
            <a:endParaRPr lang="en-US" altLang="en-US" sz="1200"/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03650"/>
            <a:ext cx="3314700" cy="2486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336" y="1517504"/>
            <a:ext cx="2954338" cy="221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SC01365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-381" r="-3583" b="381"/>
          <a:stretch>
            <a:fillRect/>
          </a:stretch>
        </p:blipFill>
        <p:spPr bwMode="auto">
          <a:xfrm>
            <a:off x="656141" y="3792682"/>
            <a:ext cx="34083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SC01387_re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3792682"/>
            <a:ext cx="50466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878" y="1564928"/>
            <a:ext cx="220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User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Hozo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OAM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324600"/>
            <a:ext cx="352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Developer’s coding marathon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80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itle 1"/>
          <p:cNvSpPr txBox="1">
            <a:spLocks noGrp="1"/>
          </p:cNvSpPr>
          <p:nvPr>
            <p:ph type="title"/>
          </p:nvPr>
        </p:nvSpPr>
        <p:spPr>
          <a:xfrm>
            <a:off x="228600" y="192088"/>
            <a:ext cx="6857999" cy="798512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Case Study: Activity Recognition in Smart Home</a:t>
            </a:r>
            <a:endParaRPr altLang="en-US" sz="24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58722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6859587" y="6248400"/>
            <a:ext cx="1903413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7B6B10F-8D3A-4D9A-B0BB-56A3C3579080}" type="slidenum">
              <a:rPr lang="en-US" altLang="en-US" sz="1200"/>
              <a:pPr>
                <a:spcBef>
                  <a:spcPct val="0"/>
                </a:spcBef>
              </a:pPr>
              <a:t>57</a:t>
            </a:fld>
            <a:endParaRPr lang="en-US" altLang="en-US" sz="1200" dirty="0"/>
          </a:p>
        </p:txBody>
      </p:sp>
      <p:grpSp>
        <p:nvGrpSpPr>
          <p:cNvPr id="158723" name="Group 16"/>
          <p:cNvGrpSpPr>
            <a:grpSpLocks/>
          </p:cNvGrpSpPr>
          <p:nvPr/>
        </p:nvGrpSpPr>
        <p:grpSpPr bwMode="auto">
          <a:xfrm>
            <a:off x="228600" y="762000"/>
            <a:ext cx="8458200" cy="5516562"/>
            <a:chOff x="228600" y="685800"/>
            <a:chExt cx="8763000" cy="5715000"/>
          </a:xfrm>
        </p:grpSpPr>
        <p:pic>
          <p:nvPicPr>
            <p:cNvPr id="15872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7" t="12151" b="6252"/>
            <a:stretch>
              <a:fillRect/>
            </a:stretch>
          </p:blipFill>
          <p:spPr bwMode="auto">
            <a:xfrm>
              <a:off x="685800" y="954088"/>
              <a:ext cx="3505200" cy="302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727" name="Group 7"/>
            <p:cNvGrpSpPr>
              <a:grpSpLocks/>
            </p:cNvGrpSpPr>
            <p:nvPr/>
          </p:nvGrpSpPr>
          <p:grpSpPr bwMode="auto">
            <a:xfrm>
              <a:off x="2971800" y="685800"/>
              <a:ext cx="6019800" cy="3541713"/>
              <a:chOff x="2971799" y="685800"/>
              <a:chExt cx="6020553" cy="3542484"/>
            </a:xfrm>
          </p:grpSpPr>
          <p:pic>
            <p:nvPicPr>
              <p:cNvPr id="15873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799" y="685800"/>
                <a:ext cx="6020553" cy="210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734" name="Rectangle 9"/>
              <p:cNvSpPr>
                <a:spLocks noChangeArrowheads="1"/>
              </p:cNvSpPr>
              <p:nvPr/>
            </p:nvSpPr>
            <p:spPr bwMode="auto">
              <a:xfrm>
                <a:off x="4585854" y="3858952"/>
                <a:ext cx="36871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800" b="1">
                    <a:solidFill>
                      <a:srgbClr val="FF0000"/>
                    </a:solidFill>
                    <a:latin typeface="Calibri" pitchFamily="34" charset="0"/>
                  </a:rPr>
                  <a:t>Recommendation Rule Management</a:t>
                </a:r>
                <a:endParaRPr lang="en-US" altLang="en-US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5872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50897" r="1978"/>
            <a:stretch>
              <a:fillRect/>
            </a:stretch>
          </p:blipFill>
          <p:spPr bwMode="auto">
            <a:xfrm>
              <a:off x="2971800" y="1782763"/>
              <a:ext cx="60198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729" name="Group 11"/>
            <p:cNvGrpSpPr>
              <a:grpSpLocks/>
            </p:cNvGrpSpPr>
            <p:nvPr/>
          </p:nvGrpSpPr>
          <p:grpSpPr bwMode="auto">
            <a:xfrm>
              <a:off x="228600" y="4314825"/>
              <a:ext cx="8763000" cy="2085975"/>
              <a:chOff x="228600" y="4315263"/>
              <a:chExt cx="8763000" cy="2085537"/>
            </a:xfrm>
          </p:grpSpPr>
          <p:pic>
            <p:nvPicPr>
              <p:cNvPr id="158731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9" t="-1459" r="5038"/>
              <a:stretch>
                <a:fillRect/>
              </a:stretch>
            </p:blipFill>
            <p:spPr bwMode="auto">
              <a:xfrm>
                <a:off x="228600" y="4315263"/>
                <a:ext cx="8763000" cy="208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732" name="Rectangle 11"/>
              <p:cNvSpPr>
                <a:spLocks noChangeArrowheads="1"/>
              </p:cNvSpPr>
              <p:nvPr/>
            </p:nvSpPr>
            <p:spPr bwMode="auto">
              <a:xfrm>
                <a:off x="4119012" y="4541807"/>
                <a:ext cx="4619983" cy="445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800" b="1">
                    <a:solidFill>
                      <a:srgbClr val="FF0000"/>
                    </a:solidFill>
                    <a:latin typeface="Calibri" pitchFamily="34" charset="0"/>
                  </a:rPr>
                  <a:t>Semantic Search Application Template</a:t>
                </a:r>
                <a:endParaRPr lang="en-US" altLang="en-US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58730" name="Rectangle 7"/>
            <p:cNvSpPr>
              <a:spLocks noChangeArrowheads="1"/>
            </p:cNvSpPr>
            <p:nvPr/>
          </p:nvSpPr>
          <p:spPr bwMode="auto">
            <a:xfrm>
              <a:off x="458137" y="3953629"/>
              <a:ext cx="2928301" cy="9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50"/>
                </a:spcBef>
                <a:tabLst>
                  <a:tab pos="442913" algn="l"/>
                  <a:tab pos="1357313" algn="l"/>
                  <a:tab pos="2271713" algn="l"/>
                  <a:tab pos="3186113" algn="l"/>
                  <a:tab pos="4100513" algn="l"/>
                  <a:tab pos="5014913" algn="l"/>
                  <a:tab pos="5929313" algn="l"/>
                  <a:tab pos="6843713" algn="l"/>
                  <a:tab pos="7758113" algn="l"/>
                  <a:tab pos="8672513" algn="l"/>
                  <a:tab pos="9586913" algn="l"/>
                </a:tabLst>
                <a:defRPr sz="3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</a:pPr>
              <a:r>
                <a:rPr lang="en-US" altLang="en-US" sz="18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Cordia New" pitchFamily="34" charset="-34"/>
                </a:rPr>
                <a:t>Ontology-Database Mapping</a:t>
              </a:r>
              <a:endParaRPr lang="en-US" altLang="en-US" sz="5400" dirty="0">
                <a:latin typeface="Calibri" pitchFamily="34" charset="0"/>
                <a:ea typeface="Arial" pitchFamily="34" charset="0"/>
                <a:cs typeface="Cordia New" pitchFamily="34" charset="-34"/>
              </a:endParaRPr>
            </a:p>
          </p:txBody>
        </p:sp>
      </p:grpSp>
      <p:pic>
        <p:nvPicPr>
          <p:cNvPr id="158725" name="Picture 4" descr="http://www2.siit.tu.ac.th/ictprojects/siitjaist/images/JAIST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81725"/>
            <a:ext cx="1289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691" y="6204719"/>
            <a:ext cx="6531907" cy="57708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altLang="th-TH" sz="1050" dirty="0" err="1">
                <a:solidFill>
                  <a:srgbClr val="000000"/>
                </a:solidFill>
                <a:cs typeface="Arial" pitchFamily="34" charset="0"/>
              </a:rPr>
              <a:t>Wongpatikaseree</a:t>
            </a:r>
            <a:r>
              <a:rPr lang="en-US" altLang="th-TH" sz="1050" dirty="0">
                <a:solidFill>
                  <a:srgbClr val="000000"/>
                </a:solidFill>
                <a:cs typeface="Arial" pitchFamily="34" charset="0"/>
              </a:rPr>
              <a:t>, K., Ikeda, M., </a:t>
            </a:r>
            <a:r>
              <a:rPr lang="en-US" altLang="th-TH" sz="1050" dirty="0" err="1">
                <a:solidFill>
                  <a:srgbClr val="000000"/>
                </a:solidFill>
                <a:cs typeface="Arial" pitchFamily="34" charset="0"/>
              </a:rPr>
              <a:t>Buranarach</a:t>
            </a:r>
            <a:r>
              <a:rPr lang="en-US" altLang="th-TH" sz="1050" dirty="0">
                <a:solidFill>
                  <a:srgbClr val="000000"/>
                </a:solidFill>
                <a:cs typeface="Arial" pitchFamily="34" charset="0"/>
              </a:rPr>
              <a:t>, M., </a:t>
            </a:r>
            <a:r>
              <a:rPr lang="en-US" altLang="th-TH" sz="1050" dirty="0" err="1">
                <a:solidFill>
                  <a:srgbClr val="000000"/>
                </a:solidFill>
                <a:cs typeface="Arial" pitchFamily="34" charset="0"/>
              </a:rPr>
              <a:t>Supnithi</a:t>
            </a:r>
            <a:r>
              <a:rPr lang="en-US" altLang="th-TH" sz="1050" dirty="0">
                <a:solidFill>
                  <a:srgbClr val="000000"/>
                </a:solidFill>
                <a:cs typeface="Arial" pitchFamily="34" charset="0"/>
              </a:rPr>
              <a:t>, T., Lim, A. O., and Tan Y., Activity Recognition using Context-Aware Infrastructure Ontology in Smart Home Domain, Proc. of the 7th International Conference on Knowledge, Information and Creativity Support Systems (KICSS2012), November 2012.</a:t>
            </a:r>
          </a:p>
        </p:txBody>
      </p:sp>
    </p:spTree>
    <p:extLst>
      <p:ext uri="{BB962C8B-B14F-4D97-AF65-F5344CB8AC3E}">
        <p14:creationId xmlns:p14="http://schemas.microsoft.com/office/powerpoint/2010/main" val="1429414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458200" cy="731838"/>
          </a:xfrm>
        </p:spPr>
        <p:txBody>
          <a:bodyPr/>
          <a:lstStyle/>
          <a:p>
            <a:r>
              <a:rPr lang="en-US" altLang="en-US" sz="2800" dirty="0" smtClean="0">
                <a:latin typeface="Tahoma" pitchFamily="34" charset="0"/>
                <a:cs typeface="Tahoma" pitchFamily="34" charset="0"/>
              </a:rPr>
              <a:t>Case Study: Clinical Support System for </a:t>
            </a:r>
            <a:r>
              <a:rPr lang="en-US" altLang="en-US" sz="2800" dirty="0" err="1" smtClean="0">
                <a:latin typeface="Tahoma" pitchFamily="34" charset="0"/>
                <a:cs typeface="Tahoma" pitchFamily="34" charset="0"/>
              </a:rPr>
              <a:t>Thallasemia</a:t>
            </a:r>
            <a:endParaRPr altLang="en-US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DF980AC-8018-4386-9D28-B355B0BF7D48}" type="slidenum">
              <a:rPr lang="en-US" altLang="en-US" sz="1200"/>
              <a:pPr>
                <a:spcBef>
                  <a:spcPct val="0"/>
                </a:spcBef>
              </a:pPr>
              <a:t>58</a:t>
            </a:fld>
            <a:endParaRPr lang="en-US" altLang="en-US" sz="1200"/>
          </a:p>
        </p:txBody>
      </p:sp>
      <p:pic>
        <p:nvPicPr>
          <p:cNvPr id="157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658100" cy="484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701" name="Picture 8" descr="http://www.pharmacy.mahidol.ac.th/thai/n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487363"/>
            <a:ext cx="7620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905500"/>
            <a:ext cx="9223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02375"/>
            <a:ext cx="1295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7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89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Database-to-Ontology Mapping</a:t>
            </a:r>
            <a:endParaRPr lang="en-US" sz="3200" dirty="0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4267200"/>
            <a:ext cx="4395480" cy="195002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35"/>
          <a:stretch/>
        </p:blipFill>
        <p:spPr bwMode="auto">
          <a:xfrm>
            <a:off x="152400" y="1524000"/>
            <a:ext cx="4352401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Database tables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Ontology for the KB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2679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 is the standard ontology language defined by W3C:</a:t>
            </a:r>
            <a:endParaRPr lang="en-US" sz="21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OWL (Web Ontology Language)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RDFS (RDF Schema)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RDF (Resource Description Framework)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XML (Extensible Markup Language)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828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0813" cy="762001"/>
          </a:xfrm>
        </p:spPr>
        <p:txBody>
          <a:bodyPr>
            <a:normAutofit/>
          </a:bodyPr>
          <a:lstStyle/>
          <a:p>
            <a:r>
              <a:rPr lang="en-US" sz="3200" dirty="0"/>
              <a:t>Database-to-Ontology Mapping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9181"/>
          <a:stretch>
            <a:fillRect/>
          </a:stretch>
        </p:blipFill>
        <p:spPr bwMode="auto">
          <a:xfrm>
            <a:off x="415636" y="1447800"/>
            <a:ext cx="33804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085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7059" r="15869"/>
          <a:stretch>
            <a:fillRect/>
          </a:stretch>
        </p:blipFill>
        <p:spPr bwMode="auto">
          <a:xfrm>
            <a:off x="2438400" y="2590800"/>
            <a:ext cx="22542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21312" y="5029200"/>
            <a:ext cx="2127250" cy="1524000"/>
            <a:chOff x="2721312" y="4800600"/>
            <a:chExt cx="2127250" cy="1524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5"/>
            <a:stretch>
              <a:fillRect/>
            </a:stretch>
          </p:blipFill>
          <p:spPr bwMode="auto">
            <a:xfrm>
              <a:off x="2721312" y="4800600"/>
              <a:ext cx="21272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84" b="1117"/>
            <a:stretch>
              <a:fillRect/>
            </a:stretch>
          </p:blipFill>
          <p:spPr bwMode="auto">
            <a:xfrm>
              <a:off x="2732424" y="5843587"/>
              <a:ext cx="210502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6"/>
          <a:stretch/>
        </p:blipFill>
        <p:spPr bwMode="auto">
          <a:xfrm>
            <a:off x="5638800" y="1447800"/>
            <a:ext cx="3394364" cy="44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077" y="2283023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Class-table </a:t>
            </a:r>
            <a:r>
              <a:rPr lang="en-GB" sz="1400" dirty="0">
                <a:solidFill>
                  <a:srgbClr val="000000"/>
                </a:solidFill>
              </a:rPr>
              <a:t>mapping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3" y="4886980"/>
            <a:ext cx="2357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Object property </a:t>
            </a:r>
            <a:r>
              <a:rPr lang="en-GB" sz="1400" dirty="0">
                <a:solidFill>
                  <a:srgbClr val="000000"/>
                </a:solidFill>
              </a:rPr>
              <a:t>to column </a:t>
            </a:r>
            <a:r>
              <a:rPr lang="en-GB" sz="1400" dirty="0" smtClean="0">
                <a:solidFill>
                  <a:srgbClr val="000000"/>
                </a:solidFill>
              </a:rPr>
              <a:t/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mapping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2579" y="4343400"/>
            <a:ext cx="21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Data property to column </a:t>
            </a:r>
            <a:r>
              <a:rPr lang="en-GB" sz="1400" dirty="0" smtClean="0">
                <a:solidFill>
                  <a:srgbClr val="000000"/>
                </a:solidFill>
              </a:rPr>
              <a:t>mapping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5299" y="6072187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Subclass mapping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600" y="2819400"/>
            <a:ext cx="82487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905000"/>
            <a:ext cx="93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Resulted D2RQ Mapping language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083780"/>
          </a:xfrm>
        </p:spPr>
        <p:txBody>
          <a:bodyPr/>
          <a:lstStyle/>
          <a:p>
            <a:r>
              <a:rPr lang="en-US" sz="4000" dirty="0" smtClean="0"/>
              <a:t>Rule Management</a:t>
            </a:r>
            <a:endParaRPr 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" y="1295400"/>
            <a:ext cx="5257800" cy="3057525"/>
            <a:chOff x="152400" y="1295400"/>
            <a:chExt cx="5257800" cy="3057525"/>
          </a:xfrm>
        </p:grpSpPr>
        <p:pic>
          <p:nvPicPr>
            <p:cNvPr id="4" name="Picture 11" descr="C:\Users\Marut\AppData\Local\Microsoft\Windows\Temporary Internet Files\Content.IE5\HTNOT6IR\MP90043871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71663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2400" y="1295400"/>
              <a:ext cx="5257800" cy="3057525"/>
              <a:chOff x="4114799" y="3429000"/>
              <a:chExt cx="5257801" cy="3056930"/>
            </a:xfrm>
          </p:grpSpPr>
          <p:pic>
            <p:nvPicPr>
              <p:cNvPr id="6" name="Picture 4" descr="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2350" y="3429000"/>
                <a:ext cx="3854450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4114799" y="5562600"/>
                <a:ext cx="2644775" cy="92333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800">
                    <a:latin typeface="Calibri" pitchFamily="34" charset="0"/>
                  </a:rPr>
                  <a:t>IS-A CarModel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800">
                    <a:latin typeface="Calibri" pitchFamily="34" charset="0"/>
                  </a:rPr>
                  <a:t>brand IS-A JapaneseBrand price &lt; “600000”</a:t>
                </a:r>
                <a:endParaRPr lang="th-TH" altLang="th-TH" sz="1800">
                  <a:latin typeface="Calibri" pitchFamily="34" charset="0"/>
                </a:endParaRPr>
              </a:p>
            </p:txBody>
          </p:sp>
          <p:sp>
            <p:nvSpPr>
              <p:cNvPr id="8" name="TextBox 9"/>
              <p:cNvSpPr txBox="1">
                <a:spLocks noChangeArrowheads="1"/>
              </p:cNvSpPr>
              <p:nvPr/>
            </p:nvSpPr>
            <p:spPr bwMode="auto">
              <a:xfrm>
                <a:off x="7097713" y="5562600"/>
                <a:ext cx="2274887" cy="92333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800">
                    <a:latin typeface="Calibri" pitchFamily="34" charset="0"/>
                  </a:rPr>
                  <a:t>IS-A Customer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800">
                    <a:latin typeface="Calibri" pitchFamily="34" charset="0"/>
                  </a:rPr>
                  <a:t>nation IS-A Asian and age IS-A YoungAdult</a:t>
                </a:r>
                <a:endParaRPr lang="th-TH" altLang="th-TH" sz="1800">
                  <a:latin typeface="Calibri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751513" y="1371601"/>
            <a:ext cx="3214687" cy="2972261"/>
            <a:chOff x="5751513" y="1371601"/>
            <a:chExt cx="3214687" cy="2972261"/>
          </a:xfrm>
        </p:grpSpPr>
        <p:sp>
          <p:nvSpPr>
            <p:cNvPr id="15" name="Down Arrow 14"/>
            <p:cNvSpPr/>
            <p:nvPr/>
          </p:nvSpPr>
          <p:spPr bwMode="auto">
            <a:xfrm rot="10800000">
              <a:off x="8382000" y="3003213"/>
              <a:ext cx="457200" cy="1340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5751513" y="1371601"/>
              <a:ext cx="3214687" cy="1523999"/>
              <a:chOff x="5751152" y="1752600"/>
              <a:chExt cx="3215048" cy="1524058"/>
            </a:xfrm>
          </p:grpSpPr>
          <p:sp>
            <p:nvSpPr>
              <p:cNvPr id="17" name="TextBox 7"/>
              <p:cNvSpPr txBox="1">
                <a:spLocks noChangeArrowheads="1"/>
              </p:cNvSpPr>
              <p:nvPr/>
            </p:nvSpPr>
            <p:spPr bwMode="auto">
              <a:xfrm>
                <a:off x="5751152" y="1752600"/>
                <a:ext cx="1335448" cy="116955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400">
                    <a:latin typeface="Calibri" pitchFamily="34" charset="0"/>
                  </a:rPr>
                  <a:t>“Honda Jazz”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>
                    <a:latin typeface="Calibri" pitchFamily="34" charset="0"/>
                  </a:rPr>
                  <a:t>“Honda City”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>
                    <a:latin typeface="Calibri" pitchFamily="34" charset="0"/>
                  </a:rPr>
                  <a:t>“Toyota Vios”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>
                    <a:latin typeface="Calibri" pitchFamily="34" charset="0"/>
                  </a:rPr>
                  <a:t>“Nissan March”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>
                    <a:latin typeface="Calibri" pitchFamily="34" charset="0"/>
                  </a:rPr>
                  <a:t>“Suzuki Swift”</a:t>
                </a:r>
                <a:endParaRPr lang="th-TH" altLang="th-TH" sz="1400">
                  <a:latin typeface="Calibri" pitchFamily="34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7733154" y="1928336"/>
                <a:ext cx="1043691" cy="738664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400" dirty="0">
                    <a:latin typeface="Calibri" pitchFamily="34" charset="0"/>
                  </a:rPr>
                  <a:t>“</a:t>
                </a:r>
                <a:r>
                  <a:rPr lang="en-US" altLang="th-TH" sz="1400" dirty="0" err="1">
                    <a:latin typeface="Calibri" pitchFamily="34" charset="0"/>
                  </a:rPr>
                  <a:t>Nobita</a:t>
                </a:r>
                <a:r>
                  <a:rPr lang="en-US" altLang="th-TH" sz="1400" dirty="0">
                    <a:latin typeface="Calibri" pitchFamily="34" charset="0"/>
                  </a:rPr>
                  <a:t>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 dirty="0">
                    <a:latin typeface="Calibri" pitchFamily="34" charset="0"/>
                  </a:rPr>
                  <a:t>“Kim”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th-TH" sz="1400" dirty="0">
                    <a:latin typeface="Calibri" pitchFamily="34" charset="0"/>
                  </a:rPr>
                  <a:t>“</a:t>
                </a:r>
                <a:r>
                  <a:rPr lang="en-US" altLang="th-TH" sz="1400" dirty="0" err="1">
                    <a:latin typeface="Calibri" pitchFamily="34" charset="0"/>
                  </a:rPr>
                  <a:t>Somchai</a:t>
                </a:r>
                <a:r>
                  <a:rPr lang="en-US" altLang="th-TH" sz="1400" dirty="0">
                    <a:latin typeface="Calibri" pitchFamily="34" charset="0"/>
                  </a:rPr>
                  <a:t>”</a:t>
                </a:r>
                <a:endParaRPr lang="th-TH" altLang="th-TH" sz="1400" dirty="0">
                  <a:latin typeface="Calibri" pitchFamily="34" charset="0"/>
                </a:endParaRPr>
              </a:p>
            </p:txBody>
          </p:sp>
          <p:pic>
            <p:nvPicPr>
              <p:cNvPr id="19" name="Picture 13" descr="https://encrypted-tbn3.gstatic.com/images?q=tbn:ANd9GcTnM7fXH9XHaXL_fPSNLPN6qxLnKixiNHhyFTvmtDwwGIkKdetlyFy4jCd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93" y="1905000"/>
                <a:ext cx="512348" cy="43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7162597" y="2362224"/>
                <a:ext cx="427086" cy="304812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6300116" y="2907326"/>
                <a:ext cx="26660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800" dirty="0">
                    <a:solidFill>
                      <a:srgbClr val="FF0000"/>
                    </a:solidFill>
                    <a:latin typeface="Calibri" pitchFamily="34" charset="0"/>
                  </a:rPr>
                  <a:t>Recommendation Results</a:t>
                </a:r>
                <a:endParaRPr lang="th-TH" altLang="th-TH" sz="18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81600" y="3003214"/>
            <a:ext cx="3010842" cy="1568786"/>
            <a:chOff x="5181600" y="3003214"/>
            <a:chExt cx="3010842" cy="1568786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7" t="25272" r="7895"/>
            <a:stretch/>
          </p:blipFill>
          <p:spPr bwMode="auto">
            <a:xfrm>
              <a:off x="5599758" y="3399575"/>
              <a:ext cx="2184293" cy="842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81600" y="3003214"/>
              <a:ext cx="3010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Decision table in spreadsheet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5232612" y="4038600"/>
              <a:ext cx="558588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4318212"/>
            <a:ext cx="8737600" cy="1701588"/>
            <a:chOff x="228600" y="4318212"/>
            <a:chExt cx="8737600" cy="1701588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28600" y="4343864"/>
              <a:ext cx="8737600" cy="1675936"/>
              <a:chOff x="228600" y="4343400"/>
              <a:chExt cx="8737600" cy="1676400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82"/>
              <a:stretch>
                <a:fillRect/>
              </a:stretch>
            </p:blipFill>
            <p:spPr bwMode="auto">
              <a:xfrm>
                <a:off x="228600" y="4800600"/>
                <a:ext cx="8737600" cy="12192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7086600" y="4343400"/>
                <a:ext cx="1879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th-TH" sz="1800">
                    <a:solidFill>
                      <a:srgbClr val="FF0000"/>
                    </a:solidFill>
                    <a:latin typeface="Calibri" pitchFamily="34" charset="0"/>
                  </a:rPr>
                  <a:t>Jena’s Rule Syntax</a:t>
                </a:r>
                <a:endParaRPr lang="th-TH" altLang="th-TH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 bwMode="auto">
            <a:xfrm rot="5400000">
              <a:off x="6391804" y="4327208"/>
              <a:ext cx="398991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Search Application Template</a:t>
            </a:r>
            <a:endParaRPr lang="en-US" sz="36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12772"/>
          <a:stretch>
            <a:fillRect/>
          </a:stretch>
        </p:blipFill>
        <p:spPr bwMode="auto">
          <a:xfrm>
            <a:off x="1246594" y="1524000"/>
            <a:ext cx="35911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4216" b="12038"/>
          <a:stretch>
            <a:fillRect/>
          </a:stretch>
        </p:blipFill>
        <p:spPr bwMode="auto">
          <a:xfrm>
            <a:off x="1159626" y="3988578"/>
            <a:ext cx="7126636" cy="2336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059318" y="4507694"/>
            <a:ext cx="3690693" cy="39331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1059318" y="5076173"/>
            <a:ext cx="7226944" cy="39331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8493" y="2265402"/>
            <a:ext cx="252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application configuration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138362"/>
            <a:ext cx="2122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application </a:t>
            </a:r>
            <a:r>
              <a:rPr lang="en-GB" dirty="0" smtClean="0">
                <a:solidFill>
                  <a:srgbClr val="000000"/>
                </a:solidFill>
              </a:rPr>
              <a:t>template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</p:spPr>
        <p:txBody>
          <a:bodyPr/>
          <a:lstStyle/>
          <a:p>
            <a:r>
              <a:rPr lang="en-US" dirty="0" smtClean="0"/>
              <a:t>Web API for Querying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61" y="2654199"/>
            <a:ext cx="6223680" cy="3866806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520" y="1160762"/>
            <a:ext cx="8987040" cy="1319178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73802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2000"/>
              </a:lnSpc>
            </a:pPr>
            <a:r>
              <a:rPr lang="en-US" altLang="en-US" sz="3300" b="1" dirty="0">
                <a:solidFill>
                  <a:srgbClr val="000000"/>
                </a:solidFill>
                <a:latin typeface="TH SarabunPSK" charset="0"/>
              </a:rPr>
              <a:t>URL:</a:t>
            </a:r>
            <a:r>
              <a:rPr lang="en-US" altLang="en-US" sz="3300" dirty="0">
                <a:solidFill>
                  <a:srgbClr val="000000"/>
                </a:solidFill>
              </a:rPr>
              <a:t> </a:t>
            </a:r>
            <a:r>
              <a:rPr lang="en-US" altLang="en-US" sz="2700" dirty="0">
                <a:solidFill>
                  <a:srgbClr val="000000"/>
                </a:solidFill>
                <a:latin typeface="TH SarabunPSK" charset="0"/>
              </a:rPr>
              <a:t>http</a:t>
            </a:r>
            <a:r>
              <a:rPr lang="en-US" altLang="en-US" sz="2700" dirty="0" smtClean="0">
                <a:solidFill>
                  <a:srgbClr val="000000"/>
                </a:solidFill>
                <a:latin typeface="TH SarabunPSK" charset="0"/>
              </a:rPr>
              <a:t>://&lt;hostname&gt;/searching/api/dataset/query?</a:t>
            </a:r>
            <a:endParaRPr lang="en-US" altLang="en-US" sz="2700" dirty="0">
              <a:solidFill>
                <a:srgbClr val="DC2300"/>
              </a:solidFill>
              <a:latin typeface="TH SarabunPSK" charset="0"/>
            </a:endParaRPr>
          </a:p>
          <a:p>
            <a:pPr eaLnBrk="1">
              <a:lnSpc>
                <a:spcPct val="92000"/>
              </a:lnSpc>
            </a:pPr>
            <a:r>
              <a:rPr lang="en-US" altLang="en-US" sz="2700" b="1" dirty="0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path=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province&amp;</a:t>
            </a:r>
            <a:r>
              <a:rPr lang="en-US" altLang="en-US" sz="2700" b="1" dirty="0" err="1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property</a:t>
            </a:r>
            <a:r>
              <a:rPr lang="en-US" altLang="en-US" sz="2700" b="1" dirty="0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=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located_in_region</a:t>
            </a:r>
            <a:r>
              <a:rPr lang="en-US" altLang="en-US" sz="2700" dirty="0">
                <a:solidFill>
                  <a:srgbClr val="DC2300"/>
                </a:solidFill>
                <a:latin typeface="TH SarabunPSK" charset="0"/>
              </a:rPr>
              <a:t>&gt;&gt;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has_region_name</a:t>
            </a:r>
            <a:r>
              <a:rPr lang="en-US" altLang="en-US" sz="2700" dirty="0">
                <a:solidFill>
                  <a:srgbClr val="DC2300"/>
                </a:solidFill>
                <a:latin typeface="TH SarabunPSK" charset="0"/>
              </a:rPr>
              <a:t>&amp;</a:t>
            </a:r>
          </a:p>
          <a:p>
            <a:pPr eaLnBrk="1">
              <a:lnSpc>
                <a:spcPct val="92000"/>
              </a:lnSpc>
            </a:pPr>
            <a:r>
              <a:rPr lang="en-US" altLang="en-US" sz="2700" b="1" dirty="0" smtClean="0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operator=</a:t>
            </a:r>
            <a:r>
              <a:rPr lang="en-US" altLang="en-US" sz="2700" dirty="0" err="1" smtClean="0">
                <a:solidFill>
                  <a:srgbClr val="DC2300"/>
                </a:solidFill>
                <a:latin typeface="TH SarabunPSK" charset="0"/>
              </a:rPr>
              <a:t>CONTAINS&amp;</a:t>
            </a:r>
            <a:r>
              <a:rPr lang="en-US" altLang="en-US" sz="2700" b="1" dirty="0" err="1" smtClean="0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value</a:t>
            </a:r>
            <a:r>
              <a:rPr lang="en-US" altLang="en-US" sz="2700" b="1" dirty="0" smtClean="0">
                <a:solidFill>
                  <a:srgbClr val="000000">
                    <a:lumMod val="75000"/>
                  </a:srgbClr>
                </a:solidFill>
                <a:latin typeface="TH SarabunPSK" charset="0"/>
              </a:rPr>
              <a:t>=</a:t>
            </a:r>
            <a:r>
              <a:rPr lang="en-US" altLang="en-US" sz="2700" dirty="0" err="1" smtClean="0">
                <a:solidFill>
                  <a:srgbClr val="DC2300"/>
                </a:solidFill>
                <a:latin typeface="TH SarabunPSK" charset="0"/>
              </a:rPr>
              <a:t>aaa</a:t>
            </a:r>
            <a:endParaRPr lang="th-TH" altLang="en-US" sz="2700" dirty="0">
              <a:solidFill>
                <a:srgbClr val="DC2300"/>
              </a:solidFill>
              <a:latin typeface="TH SarabunPSK" charset="0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1034520" y="4267200"/>
            <a:ext cx="1327680" cy="1244291"/>
          </a:xfrm>
          <a:custGeom>
            <a:avLst/>
            <a:gdLst>
              <a:gd name="T0" fmla="*/ 899786 w 841"/>
              <a:gd name="T1" fmla="*/ 396704 h 854"/>
              <a:gd name="T2" fmla="*/ 899786 w 841"/>
              <a:gd name="T3" fmla="*/ 666527 h 854"/>
              <a:gd name="T4" fmla="*/ 459465 w 841"/>
              <a:gd name="T5" fmla="*/ 666527 h 854"/>
              <a:gd name="T6" fmla="*/ 459465 w 841"/>
              <a:gd name="T7" fmla="*/ 0 h 854"/>
              <a:gd name="T8" fmla="*/ 0 w 841"/>
              <a:gd name="T9" fmla="*/ 0 h 854"/>
              <a:gd name="T10" fmla="*/ 0 w 841"/>
              <a:gd name="T11" fmla="*/ 1092141 h 854"/>
              <a:gd name="T12" fmla="*/ 899786 w 841"/>
              <a:gd name="T13" fmla="*/ 1092141 h 854"/>
              <a:gd name="T14" fmla="*/ 899786 w 841"/>
              <a:gd name="T15" fmla="*/ 1371600 h 854"/>
              <a:gd name="T16" fmla="*/ 1463675 w 841"/>
              <a:gd name="T17" fmla="*/ 878531 h 854"/>
              <a:gd name="T18" fmla="*/ 899786 w 841"/>
              <a:gd name="T19" fmla="*/ 396704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B80047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54199"/>
            <a:ext cx="236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URL request specifies: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Class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Property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Property value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JSON Results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Instances or </a:t>
            </a:r>
            <a:r>
              <a:rPr lang="en-US" dirty="0"/>
              <a:t>individuals </a:t>
            </a:r>
            <a:r>
              <a:rPr lang="en-US" dirty="0" smtClean="0"/>
              <a:t>are concrete objects that are members of classes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instance has unique identity</a:t>
            </a:r>
            <a:r>
              <a:rPr lang="en-US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For example, </a:t>
            </a:r>
            <a:r>
              <a:rPr lang="en-US" i="1" dirty="0"/>
              <a:t>‘Novak Djokovic’ </a:t>
            </a:r>
            <a:r>
              <a:rPr lang="en-US" dirty="0"/>
              <a:t>is an instance of </a:t>
            </a:r>
            <a:r>
              <a:rPr lang="en-US" i="1" dirty="0"/>
              <a:t>‘Tennis Player’ </a:t>
            </a:r>
            <a:r>
              <a:rPr lang="en-US" dirty="0" smtClean="0"/>
              <a:t>class.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Usually, instances are not part of an ontology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RDF data model, </a:t>
            </a:r>
            <a:r>
              <a:rPr lang="en-US" i="1" dirty="0" smtClean="0"/>
              <a:t>instance-of</a:t>
            </a:r>
            <a:r>
              <a:rPr lang="en-US" dirty="0" smtClean="0"/>
              <a:t> relationship is represented using </a:t>
            </a:r>
            <a:r>
              <a:rPr lang="en-US" i="1" dirty="0" smtClean="0"/>
              <a:t>‘</a:t>
            </a:r>
            <a:r>
              <a:rPr lang="en-US" i="1" dirty="0" err="1" smtClean="0"/>
              <a:t>rdf:type</a:t>
            </a:r>
            <a:r>
              <a:rPr lang="en-US" i="1" dirty="0" smtClean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ontology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are 41 ontology editors listed on the </a:t>
            </a:r>
            <a:r>
              <a:rPr lang="en-US" dirty="0"/>
              <a:t>Wikipedia’s Ontology </a:t>
            </a:r>
            <a:r>
              <a:rPr lang="en-US" dirty="0" smtClean="0"/>
              <a:t>page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https</a:t>
            </a:r>
            <a:r>
              <a:rPr lang="en-US" sz="2400" dirty="0"/>
              <a:t>://en.wikipedia.org/wiki/Ontology_(information_science)#</a:t>
            </a:r>
            <a:r>
              <a:rPr lang="en-US" sz="2400" dirty="0" smtClean="0"/>
              <a:t>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ecommended ontology editors: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Protégé </a:t>
            </a:r>
            <a:r>
              <a:rPr lang="en-US" dirty="0" smtClean="0"/>
              <a:t>(http://protege.stanford.edu/)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Hozo</a:t>
            </a:r>
            <a:r>
              <a:rPr lang="en-US" dirty="0" smtClean="0"/>
              <a:t> (http://www.hozo.jp/)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 ontology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978312"/>
            <a:ext cx="9144000" cy="5720343"/>
            <a:chOff x="0" y="1419637"/>
            <a:chExt cx="9144000" cy="5720343"/>
          </a:xfrm>
        </p:grpSpPr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596900" y="6216650"/>
              <a:ext cx="133191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sz="1800" dirty="0"/>
                <a:t>Part-of </a:t>
              </a:r>
              <a:r>
                <a:rPr lang="en-US" altLang="th-TH" sz="1800" dirty="0" smtClean="0"/>
                <a:t>relation (property)</a:t>
              </a:r>
              <a:endParaRPr lang="en-US" altLang="th-TH" sz="1800" dirty="0"/>
            </a:p>
          </p:txBody>
        </p:sp>
        <p:cxnSp>
          <p:nvCxnSpPr>
            <p:cNvPr id="7" name="AutoShape 64"/>
            <p:cNvCxnSpPr>
              <a:cxnSpLocks noChangeShapeType="1"/>
              <a:stCxn id="41" idx="4"/>
              <a:endCxn id="39" idx="0"/>
            </p:cNvCxnSpPr>
            <p:nvPr/>
          </p:nvCxnSpPr>
          <p:spPr bwMode="auto">
            <a:xfrm>
              <a:off x="4841875" y="2224088"/>
              <a:ext cx="3403600" cy="18653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5470525" y="6216650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5470525" y="3683000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70525" y="2708275"/>
              <a:ext cx="576263" cy="5746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5470525" y="4546600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5470525" y="5408613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79388" y="6288088"/>
              <a:ext cx="596900" cy="431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4859338" y="2479675"/>
              <a:ext cx="1587" cy="4044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6119813" y="6308725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th-TH" sz="1800" dirty="0" smtClean="0"/>
                <a:t>Wheel</a:t>
              </a:r>
              <a:endParaRPr lang="en-GB" altLang="th-TH" sz="1800" dirty="0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6119813" y="3789363"/>
              <a:ext cx="936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th-TH" sz="1800" dirty="0" smtClean="0"/>
                <a:t>Saddle</a:t>
              </a:r>
              <a:endParaRPr lang="en-GB" altLang="th-TH" sz="1800" dirty="0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6119813" y="4683125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th-TH" sz="1800" dirty="0" smtClean="0"/>
                <a:t>Pedal</a:t>
              </a:r>
              <a:endParaRPr lang="en-GB" altLang="th-TH" sz="1800" dirty="0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6084888" y="2816225"/>
              <a:ext cx="1476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th-TH" sz="1800" dirty="0" smtClean="0"/>
                <a:t>Handlebar</a:t>
              </a:r>
              <a:endParaRPr lang="en-GB" altLang="th-TH" sz="1800" dirty="0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6119813" y="5516563"/>
              <a:ext cx="936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th-TH" sz="1800" dirty="0" smtClean="0"/>
                <a:t>Body</a:t>
              </a:r>
              <a:endParaRPr lang="en-GB" altLang="th-TH" sz="1800" dirty="0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H="1">
              <a:off x="4859338" y="2997200"/>
              <a:ext cx="6111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4860925" y="4005263"/>
              <a:ext cx="6111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H="1">
              <a:off x="4859338" y="4833938"/>
              <a:ext cx="6111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H="1">
              <a:off x="4859338" y="5734050"/>
              <a:ext cx="6111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H="1">
              <a:off x="4859338" y="6524625"/>
              <a:ext cx="6111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2771775" y="6345238"/>
              <a:ext cx="1709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GB" altLang="th-TH" sz="1600" dirty="0" smtClean="0"/>
                <a:t>Concept (class)</a:t>
              </a:r>
              <a:endParaRPr lang="en-GB" altLang="th-TH" sz="1600" dirty="0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>
              <a:off x="2447925" y="6372225"/>
              <a:ext cx="287338" cy="2873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 flipV="1">
              <a:off x="158750" y="5630863"/>
              <a:ext cx="596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76263" y="5559425"/>
              <a:ext cx="20113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sz="1800" dirty="0"/>
                <a:t>Is-a </a:t>
              </a:r>
              <a:r>
                <a:rPr lang="en-US" altLang="th-TH" sz="1800" dirty="0" smtClean="0"/>
                <a:t>relation (subclass-</a:t>
              </a:r>
              <a:r>
                <a:rPr lang="en-US" altLang="th-TH" sz="1800" dirty="0" smtClean="0"/>
                <a:t>of)</a:t>
              </a:r>
              <a:endParaRPr lang="en-US" altLang="th-TH" sz="1800" dirty="0"/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692150" y="3824288"/>
              <a:ext cx="1000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Utility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3429000" y="5164138"/>
              <a:ext cx="11906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Mountain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8188325" y="2384425"/>
              <a:ext cx="9556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Cruiser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0" y="2708275"/>
              <a:ext cx="10017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Touring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2387600" y="4652963"/>
              <a:ext cx="1041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Beach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7956550" y="4767263"/>
              <a:ext cx="9588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000" dirty="0" smtClean="0">
                  <a:solidFill>
                    <a:srgbClr val="000000"/>
                  </a:solidFill>
                </a:rPr>
                <a:t>BMX bicycle</a:t>
              </a:r>
              <a:endParaRPr lang="en-US" alt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1006475" y="2708275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36" name="Oval 54"/>
            <p:cNvSpPr>
              <a:spLocks noChangeArrowheads="1"/>
            </p:cNvSpPr>
            <p:nvPr/>
          </p:nvSpPr>
          <p:spPr bwMode="auto">
            <a:xfrm>
              <a:off x="1692275" y="3502025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auto">
            <a:xfrm>
              <a:off x="2587625" y="4108450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56"/>
            <p:cNvSpPr>
              <a:spLocks noChangeArrowheads="1"/>
            </p:cNvSpPr>
            <p:nvPr/>
          </p:nvSpPr>
          <p:spPr bwMode="auto">
            <a:xfrm>
              <a:off x="3905250" y="4395788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7956550" y="4108450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58"/>
            <p:cNvSpPr>
              <a:spLocks noChangeArrowheads="1"/>
            </p:cNvSpPr>
            <p:nvPr/>
          </p:nvSpPr>
          <p:spPr bwMode="auto">
            <a:xfrm>
              <a:off x="7956550" y="3062288"/>
              <a:ext cx="576263" cy="574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59"/>
            <p:cNvSpPr>
              <a:spLocks noChangeArrowheads="1"/>
            </p:cNvSpPr>
            <p:nvPr/>
          </p:nvSpPr>
          <p:spPr bwMode="auto">
            <a:xfrm flipH="1">
              <a:off x="4822825" y="2168525"/>
              <a:ext cx="36513" cy="365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cxnSp>
          <p:nvCxnSpPr>
            <p:cNvPr id="42" name="AutoShape 60"/>
            <p:cNvCxnSpPr>
              <a:cxnSpLocks noChangeShapeType="1"/>
              <a:stCxn id="35" idx="6"/>
              <a:endCxn id="41" idx="3"/>
            </p:cNvCxnSpPr>
            <p:nvPr/>
          </p:nvCxnSpPr>
          <p:spPr bwMode="auto">
            <a:xfrm flipV="1">
              <a:off x="1601788" y="2217738"/>
              <a:ext cx="3252787" cy="777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1"/>
            <p:cNvCxnSpPr>
              <a:cxnSpLocks noChangeShapeType="1"/>
              <a:stCxn id="41" idx="3"/>
              <a:endCxn id="38" idx="0"/>
            </p:cNvCxnSpPr>
            <p:nvPr/>
          </p:nvCxnSpPr>
          <p:spPr bwMode="auto">
            <a:xfrm flipH="1">
              <a:off x="4194175" y="2217738"/>
              <a:ext cx="660400" cy="2159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62"/>
            <p:cNvCxnSpPr>
              <a:cxnSpLocks noChangeShapeType="1"/>
              <a:stCxn id="41" idx="3"/>
              <a:endCxn id="37" idx="7"/>
            </p:cNvCxnSpPr>
            <p:nvPr/>
          </p:nvCxnSpPr>
          <p:spPr bwMode="auto">
            <a:xfrm flipH="1">
              <a:off x="3079750" y="2217738"/>
              <a:ext cx="1774825" cy="195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3"/>
            <p:cNvCxnSpPr>
              <a:cxnSpLocks noChangeShapeType="1"/>
              <a:stCxn id="41" idx="3"/>
              <a:endCxn id="40" idx="1"/>
            </p:cNvCxnSpPr>
            <p:nvPr/>
          </p:nvCxnSpPr>
          <p:spPr bwMode="auto">
            <a:xfrm>
              <a:off x="4854575" y="2217738"/>
              <a:ext cx="3186113" cy="9096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65"/>
            <p:cNvCxnSpPr>
              <a:cxnSpLocks noChangeShapeType="1"/>
              <a:stCxn id="36" idx="7"/>
              <a:endCxn id="41" idx="5"/>
            </p:cNvCxnSpPr>
            <p:nvPr/>
          </p:nvCxnSpPr>
          <p:spPr bwMode="auto">
            <a:xfrm flipV="1">
              <a:off x="2184400" y="2217738"/>
              <a:ext cx="2644775" cy="1349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66"/>
            <p:cNvSpPr>
              <a:spLocks noChangeArrowheads="1"/>
            </p:cNvSpPr>
            <p:nvPr/>
          </p:nvSpPr>
          <p:spPr bwMode="auto">
            <a:xfrm>
              <a:off x="4570413" y="1905000"/>
              <a:ext cx="576262" cy="5746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th-TH" altLang="th-TH" sz="1800">
                <a:solidFill>
                  <a:srgbClr val="FFFFFF"/>
                </a:solidFill>
              </a:endParaRPr>
            </a:p>
          </p:txBody>
        </p:sp>
        <p:sp>
          <p:nvSpPr>
            <p:cNvPr id="48" name="Text Box 67"/>
            <p:cNvSpPr txBox="1">
              <a:spLocks noChangeArrowheads="1"/>
            </p:cNvSpPr>
            <p:nvPr/>
          </p:nvSpPr>
          <p:spPr bwMode="auto">
            <a:xfrm>
              <a:off x="4246563" y="1419637"/>
              <a:ext cx="13938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sz="2800" dirty="0" smtClean="0">
                  <a:solidFill>
                    <a:srgbClr val="000000"/>
                  </a:solidFill>
                  <a:cs typeface="EucrosiaUPC" panose="02020603050405020304" pitchFamily="18" charset="-34"/>
                </a:rPr>
                <a:t>Bicycle</a:t>
              </a:r>
              <a:endParaRPr lang="en-US" altLang="th-TH" sz="2000" dirty="0"/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4783138" y="2660650"/>
              <a:ext cx="200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800"/>
                <a:t>1</a:t>
              </a:r>
            </a:p>
          </p:txBody>
        </p:sp>
        <p:sp>
          <p:nvSpPr>
            <p:cNvPr id="50" name="TextBox 46"/>
            <p:cNvSpPr txBox="1">
              <a:spLocks noChangeArrowheads="1"/>
            </p:cNvSpPr>
            <p:nvPr/>
          </p:nvSpPr>
          <p:spPr bwMode="auto">
            <a:xfrm>
              <a:off x="4799013" y="3687763"/>
              <a:ext cx="1984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800"/>
                <a:t>1</a:t>
              </a:r>
            </a:p>
          </p:txBody>
        </p:sp>
        <p:sp>
          <p:nvSpPr>
            <p:cNvPr id="51" name="TextBox 47"/>
            <p:cNvSpPr txBox="1">
              <a:spLocks noChangeArrowheads="1"/>
            </p:cNvSpPr>
            <p:nvPr/>
          </p:nvSpPr>
          <p:spPr bwMode="auto">
            <a:xfrm>
              <a:off x="4800600" y="4476750"/>
              <a:ext cx="200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800"/>
                <a:t>1</a:t>
              </a:r>
            </a:p>
          </p:txBody>
        </p:sp>
        <p:sp>
          <p:nvSpPr>
            <p:cNvPr id="52" name="TextBox 48"/>
            <p:cNvSpPr txBox="1">
              <a:spLocks noChangeArrowheads="1"/>
            </p:cNvSpPr>
            <p:nvPr/>
          </p:nvSpPr>
          <p:spPr bwMode="auto">
            <a:xfrm>
              <a:off x="4816475" y="5402263"/>
              <a:ext cx="198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800"/>
                <a:t>1</a:t>
              </a:r>
            </a:p>
          </p:txBody>
        </p:sp>
        <p:sp>
          <p:nvSpPr>
            <p:cNvPr id="53" name="TextBox 49"/>
            <p:cNvSpPr txBox="1">
              <a:spLocks noChangeArrowheads="1"/>
            </p:cNvSpPr>
            <p:nvPr/>
          </p:nvSpPr>
          <p:spPr bwMode="auto">
            <a:xfrm>
              <a:off x="4857750" y="6172200"/>
              <a:ext cx="200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8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6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tec_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intro_onto_app_dev_oam_formatted</Template>
  <TotalTime>1729</TotalTime>
  <Words>2790</Words>
  <Application>Microsoft Office PowerPoint</Application>
  <PresentationFormat>On-screen Show (4:3)</PresentationFormat>
  <Paragraphs>510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1" baseType="lpstr">
      <vt:lpstr>Arial Unicode MS</vt:lpstr>
      <vt:lpstr>ＭＳ Ｐゴシック</vt:lpstr>
      <vt:lpstr>SimSun</vt:lpstr>
      <vt:lpstr>Angsana New</vt:lpstr>
      <vt:lpstr>Arial</vt:lpstr>
      <vt:lpstr>Arial Black</vt:lpstr>
      <vt:lpstr>Book Antiqua</vt:lpstr>
      <vt:lpstr>Calibri</vt:lpstr>
      <vt:lpstr>Cordia New</vt:lpstr>
      <vt:lpstr>Courier New</vt:lpstr>
      <vt:lpstr>EucrosiaUPC</vt:lpstr>
      <vt:lpstr>Franklin Gothic Book</vt:lpstr>
      <vt:lpstr>Tahoma</vt:lpstr>
      <vt:lpstr>TH SarabunPSK</vt:lpstr>
      <vt:lpstr>Times New Roman</vt:lpstr>
      <vt:lpstr>Verdana</vt:lpstr>
      <vt:lpstr>Wingdings</vt:lpstr>
      <vt:lpstr>nectec_theme</vt:lpstr>
      <vt:lpstr>Introduction to  Ontology-based Data Analysis</vt:lpstr>
      <vt:lpstr>Agenda: Theory session</vt:lpstr>
      <vt:lpstr>Introduction to Ontology</vt:lpstr>
      <vt:lpstr>Ontology</vt:lpstr>
      <vt:lpstr>Ontology development</vt:lpstr>
      <vt:lpstr>Ontology languages</vt:lpstr>
      <vt:lpstr>Instance-of</vt:lpstr>
      <vt:lpstr>Some ontology editors</vt:lpstr>
      <vt:lpstr>Example ontology</vt:lpstr>
      <vt:lpstr>Ontology applications</vt:lpstr>
      <vt:lpstr>Ontology applications (2)</vt:lpstr>
      <vt:lpstr>Roles of Ontology in Data Analysis Applications</vt:lpstr>
      <vt:lpstr>Data Analysis</vt:lpstr>
      <vt:lpstr>Types of data analysis</vt:lpstr>
      <vt:lpstr>Data Analysis Steps</vt:lpstr>
      <vt:lpstr>Roles of ontology in data analysis applications</vt:lpstr>
      <vt:lpstr>Domain Knowledge Modelling</vt:lpstr>
      <vt:lpstr>Knowledge-driven modelling</vt:lpstr>
      <vt:lpstr>Data-driven modelling</vt:lpstr>
      <vt:lpstr>Data Integration</vt:lpstr>
      <vt:lpstr>Semantic Web vs. Web</vt:lpstr>
      <vt:lpstr>Ontology in Data integration</vt:lpstr>
      <vt:lpstr>Ontology-based Data Integration</vt:lpstr>
      <vt:lpstr>Ontology-based Data Integration (2)</vt:lpstr>
      <vt:lpstr>Database to Ontology Mapping</vt:lpstr>
      <vt:lpstr>RDB to RDF mapping languages </vt:lpstr>
      <vt:lpstr>D2RQ Mapping Language</vt:lpstr>
      <vt:lpstr>R2RML Mapping Language</vt:lpstr>
      <vt:lpstr>Logical reasoning with  ontology-based data</vt:lpstr>
      <vt:lpstr>Applications of logical reasoning in data analysis</vt:lpstr>
      <vt:lpstr>Applications of logical reasoning in data analysis (2)</vt:lpstr>
      <vt:lpstr>Applications of logical reasoning in data analysis (3)</vt:lpstr>
      <vt:lpstr>Inference over RDF Data</vt:lpstr>
      <vt:lpstr>RDF(S) Inference</vt:lpstr>
      <vt:lpstr>RDF(S) Inference: Example</vt:lpstr>
      <vt:lpstr>OWL/DL Inference</vt:lpstr>
      <vt:lpstr>OWL/ DL Inference</vt:lpstr>
      <vt:lpstr>Rules and Rule-based Inference</vt:lpstr>
      <vt:lpstr>Rule language</vt:lpstr>
      <vt:lpstr>Some rule languages</vt:lpstr>
      <vt:lpstr>Examples of rule syntax</vt:lpstr>
      <vt:lpstr>Some rule-based inference engines</vt:lpstr>
      <vt:lpstr>RDF data querying using SPARQL</vt:lpstr>
      <vt:lpstr>Example of SPARQL Query</vt:lpstr>
      <vt:lpstr>Summary</vt:lpstr>
      <vt:lpstr>Ontology Application Management Framework (OAM) Framework</vt:lpstr>
      <vt:lpstr>Motivations</vt:lpstr>
      <vt:lpstr>Benefits of OAM Framework</vt:lpstr>
      <vt:lpstr>Ontology-based Applications</vt:lpstr>
      <vt:lpstr>Specifications</vt:lpstr>
      <vt:lpstr>Specifications (2)</vt:lpstr>
      <vt:lpstr>Ontology-based application development</vt:lpstr>
      <vt:lpstr>PowerPoint Presentation</vt:lpstr>
      <vt:lpstr>OAM Architecture</vt:lpstr>
      <vt:lpstr>Community-driven Software Development</vt:lpstr>
      <vt:lpstr>Support Activities</vt:lpstr>
      <vt:lpstr>Case Study: Activity Recognition in Smart Home</vt:lpstr>
      <vt:lpstr>Case Study: Clinical Support System for Thallasemia</vt:lpstr>
      <vt:lpstr>Database-to-Ontology Mapping</vt:lpstr>
      <vt:lpstr>Database-to-Ontology Mapping (2)</vt:lpstr>
      <vt:lpstr>Rule Management</vt:lpstr>
      <vt:lpstr>Search Application Template</vt:lpstr>
      <vt:lpstr>Web API for Querying</vt:lpstr>
    </vt:vector>
  </TitlesOfParts>
  <Company>nstda.or.th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Ontology-based Data Analysis</dc:title>
  <dc:creator>Marut Buranarach</dc:creator>
  <cp:lastModifiedBy>Marut Buranarach</cp:lastModifiedBy>
  <cp:revision>110</cp:revision>
  <dcterms:created xsi:type="dcterms:W3CDTF">2017-07-26T03:17:25Z</dcterms:created>
  <dcterms:modified xsi:type="dcterms:W3CDTF">2017-09-08T11:42:47Z</dcterms:modified>
</cp:coreProperties>
</file>