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63"/>
  </p:notesMasterIdLst>
  <p:sldIdLst>
    <p:sldId id="256" r:id="rId2"/>
    <p:sldId id="260" r:id="rId3"/>
    <p:sldId id="262" r:id="rId4"/>
    <p:sldId id="283" r:id="rId5"/>
    <p:sldId id="284" r:id="rId6"/>
    <p:sldId id="257" r:id="rId7"/>
    <p:sldId id="286" r:id="rId8"/>
    <p:sldId id="285" r:id="rId9"/>
    <p:sldId id="287" r:id="rId10"/>
    <p:sldId id="289" r:id="rId11"/>
    <p:sldId id="263" r:id="rId12"/>
    <p:sldId id="291" r:id="rId13"/>
    <p:sldId id="290" r:id="rId14"/>
    <p:sldId id="265" r:id="rId15"/>
    <p:sldId id="292" r:id="rId16"/>
    <p:sldId id="266" r:id="rId17"/>
    <p:sldId id="293" r:id="rId18"/>
    <p:sldId id="267" r:id="rId19"/>
    <p:sldId id="294" r:id="rId20"/>
    <p:sldId id="295" r:id="rId21"/>
    <p:sldId id="296" r:id="rId22"/>
    <p:sldId id="270" r:id="rId23"/>
    <p:sldId id="268" r:id="rId24"/>
    <p:sldId id="298" r:id="rId25"/>
    <p:sldId id="272" r:id="rId26"/>
    <p:sldId id="299" r:id="rId27"/>
    <p:sldId id="273" r:id="rId28"/>
    <p:sldId id="300" r:id="rId29"/>
    <p:sldId id="301" r:id="rId30"/>
    <p:sldId id="302" r:id="rId31"/>
    <p:sldId id="297" r:id="rId32"/>
    <p:sldId id="274" r:id="rId33"/>
    <p:sldId id="275" r:id="rId34"/>
    <p:sldId id="303" r:id="rId35"/>
    <p:sldId id="305" r:id="rId36"/>
    <p:sldId id="306" r:id="rId37"/>
    <p:sldId id="307" r:id="rId38"/>
    <p:sldId id="271" r:id="rId39"/>
    <p:sldId id="309" r:id="rId40"/>
    <p:sldId id="310" r:id="rId41"/>
    <p:sldId id="311" r:id="rId42"/>
    <p:sldId id="312" r:id="rId43"/>
    <p:sldId id="315" r:id="rId44"/>
    <p:sldId id="276" r:id="rId45"/>
    <p:sldId id="269" r:id="rId46"/>
    <p:sldId id="277" r:id="rId47"/>
    <p:sldId id="316" r:id="rId48"/>
    <p:sldId id="317" r:id="rId49"/>
    <p:sldId id="320" r:id="rId50"/>
    <p:sldId id="321" r:id="rId51"/>
    <p:sldId id="322" r:id="rId52"/>
    <p:sldId id="282" r:id="rId53"/>
    <p:sldId id="323" r:id="rId54"/>
    <p:sldId id="324" r:id="rId55"/>
    <p:sldId id="326" r:id="rId56"/>
    <p:sldId id="327" r:id="rId57"/>
    <p:sldId id="278" r:id="rId58"/>
    <p:sldId id="328" r:id="rId59"/>
    <p:sldId id="280" r:id="rId60"/>
    <p:sldId id="279" r:id="rId61"/>
    <p:sldId id="32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8F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81EC5-5876-4ADC-8753-C9995D4FE088}" type="datetimeFigureOut">
              <a:rPr lang="en-US" smtClean="0"/>
              <a:t>08-Sep-17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8B64B-15FD-4F7E-97DC-2F15D0C1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5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mtClean="0">
              <a:ea typeface="ヒラギノ角ゴ Pro W3" charset="-128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fld id="{CF937863-344A-4DDF-85DA-A8FD8E6C7D47}" type="slidenum">
              <a:rPr lang="de-DE" altLang="th-TH" smtClean="0">
                <a:solidFill>
                  <a:srgbClr val="000000"/>
                </a:solidFill>
                <a:ea typeface="ヒラギノ角ゴ Pro W3" charset="-128"/>
                <a:cs typeface="Angsana New" pitchFamily="18" charset="-34"/>
              </a:rPr>
              <a:pPr>
                <a:spcBef>
                  <a:spcPct val="0"/>
                </a:spcBef>
              </a:pPr>
              <a:t>7</a:t>
            </a:fld>
            <a:endParaRPr lang="de-DE" altLang="th-TH" smtClean="0">
              <a:solidFill>
                <a:srgbClr val="000000"/>
              </a:solidFill>
              <a:ea typeface="ヒラギノ角ゴ Pro W3" charset="-128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813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mtClean="0">
              <a:ea typeface="ヒラギノ角ゴ Pro W3" charset="-128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fld id="{5EF1CF59-BEDC-4857-89CF-D875BE5E8F61}" type="slidenum">
              <a:rPr lang="de-DE" altLang="th-TH" smtClean="0">
                <a:solidFill>
                  <a:srgbClr val="000000"/>
                </a:solidFill>
                <a:ea typeface="ヒラギノ角ゴ Pro W3" charset="-128"/>
                <a:cs typeface="Angsana New" pitchFamily="18" charset="-34"/>
              </a:rPr>
              <a:pPr>
                <a:spcBef>
                  <a:spcPct val="0"/>
                </a:spcBef>
              </a:pPr>
              <a:t>28</a:t>
            </a:fld>
            <a:endParaRPr lang="de-DE" altLang="th-TH" smtClean="0">
              <a:solidFill>
                <a:srgbClr val="000000"/>
              </a:solidFill>
              <a:ea typeface="ヒラギノ角ゴ Pro W3" charset="-128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740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mtClean="0">
              <a:ea typeface="ヒラギノ角ゴ Pro W3" charset="-128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fld id="{A8EBCAEC-5732-4968-A94C-DD467534737C}" type="slidenum">
              <a:rPr lang="de-DE" altLang="th-TH" smtClean="0">
                <a:solidFill>
                  <a:srgbClr val="000000"/>
                </a:solidFill>
                <a:ea typeface="ヒラギノ角ゴ Pro W3" charset="-128"/>
                <a:cs typeface="Angsana New" pitchFamily="18" charset="-34"/>
              </a:rPr>
              <a:pPr>
                <a:spcBef>
                  <a:spcPct val="0"/>
                </a:spcBef>
              </a:pPr>
              <a:t>29</a:t>
            </a:fld>
            <a:endParaRPr lang="de-DE" altLang="th-TH" smtClean="0">
              <a:solidFill>
                <a:srgbClr val="000000"/>
              </a:solidFill>
              <a:ea typeface="ヒラギノ角ゴ Pro W3" charset="-128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396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mtClean="0">
              <a:ea typeface="ヒラギノ角ゴ Pro W3" charset="-128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fld id="{3B5B15CF-2B3C-4D18-868F-CF00ED6EF40A}" type="slidenum">
              <a:rPr lang="de-DE" altLang="th-TH" smtClean="0">
                <a:solidFill>
                  <a:srgbClr val="000000"/>
                </a:solidFill>
                <a:ea typeface="ヒラギノ角ゴ Pro W3" charset="-128"/>
                <a:cs typeface="Angsana New" pitchFamily="18" charset="-34"/>
              </a:rPr>
              <a:pPr>
                <a:spcBef>
                  <a:spcPct val="0"/>
                </a:spcBef>
              </a:pPr>
              <a:t>30</a:t>
            </a:fld>
            <a:endParaRPr lang="de-DE" altLang="th-TH" smtClean="0">
              <a:solidFill>
                <a:srgbClr val="000000"/>
              </a:solidFill>
              <a:ea typeface="ヒラギノ角ゴ Pro W3" charset="-128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419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EC478E-48F2-4B15-95A9-0E7814608444}" type="slidenum">
              <a:rPr lang="el-GR" altLang="en-US" smtClean="0"/>
              <a:pPr eaLnBrk="1" hangingPunct="1"/>
              <a:t>39</a:t>
            </a:fld>
            <a:endParaRPr lang="el-GR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87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930CEA-4628-4FD3-A212-FE50385361D1}" type="slidenum">
              <a:rPr lang="el-GR" altLang="en-US" smtClean="0"/>
              <a:pPr eaLnBrk="1" hangingPunct="1"/>
              <a:t>40</a:t>
            </a:fld>
            <a:endParaRPr lang="el-GR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054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B6EE22-2574-4BE3-93D9-0C06091754D1}" type="slidenum">
              <a:rPr lang="el-GR" altLang="en-US" smtClean="0"/>
              <a:pPr eaLnBrk="1" hangingPunct="1"/>
              <a:t>41</a:t>
            </a:fld>
            <a:endParaRPr lang="el-GR" alt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786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FA41A7-4AE2-418E-A971-494FAB33DFC4}" type="slidenum">
              <a:rPr lang="el-GR" altLang="en-US" smtClean="0"/>
              <a:pPr eaLnBrk="1" hangingPunct="1"/>
              <a:t>42</a:t>
            </a:fld>
            <a:endParaRPr lang="el-GR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1957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FA41A7-4AE2-418E-A971-494FAB33DFC4}" type="slidenum">
              <a:rPr lang="el-GR" altLang="en-US" smtClean="0"/>
              <a:pPr eaLnBrk="1" hangingPunct="1"/>
              <a:t>43</a:t>
            </a:fld>
            <a:endParaRPr lang="el-GR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484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8B5EE1C-7E06-494D-879D-7E444D018402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826BF40-3ECF-4624-A38B-DF2DD81BDF0A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31FFB61-2C84-4F7A-9B44-32AF59487C89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1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B896-6A0F-429F-BBCF-CF32CE3DCD45}" type="datetime1">
              <a:rPr lang="en-US" smtClean="0"/>
              <a:t>08-Sep-17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0899-4F32-4A3A-B86B-DE1DC174D0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62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883D03B-9305-4C95-A092-94E012EC4EFC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6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C4FCF46-FD35-4344-AAE9-2F0FFE5D1F5A}" type="datetime1">
              <a:rPr lang="en-US" smtClean="0"/>
              <a:t>08-Sep-17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2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94D87C2-7A64-4C13-9E7A-C65CDE7BFA1D}" type="datetime1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89111FD-5EB8-4117-9385-9236B102C839}" type="datetime1">
              <a:rPr lang="en-US" smtClean="0"/>
              <a:t>08-Sep-17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7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2A96866-071E-40E8-8633-039892D2A0BC}" type="datetime1">
              <a:rPr lang="en-US" smtClean="0"/>
              <a:t>08-Sep-17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7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58B1144-C4EA-4D9C-B0A3-B0A3297248E5}" type="datetime1">
              <a:rPr lang="en-US" smtClean="0"/>
              <a:t>08-Sep-17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82AEEA4-EC84-4903-B9BD-16A6CCAE3570}" type="datetime1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6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D8337B7-CBC8-4543-927F-56F1BA9A4146}" type="datetime1">
              <a:rPr lang="en-US" smtClean="0"/>
              <a:t>08-Sep-17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6914BF-6699-4727-953D-34FFB32F0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1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899C9D65-203F-4AF0-A329-A14A14AD4061}" type="datetime1">
              <a:rPr lang="en-US" smtClean="0"/>
              <a:t>08-Sep-17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F56914BF-6699-4727-953D-34FFB32F0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2014/REC-rdf11-mt-20140225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Introduction to Ontology-based Application Development using OAM Framework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Marut</a:t>
            </a:r>
            <a:r>
              <a:rPr lang="en-US" sz="2400" dirty="0" smtClean="0"/>
              <a:t> </a:t>
            </a:r>
            <a:r>
              <a:rPr lang="en-US" sz="2400" dirty="0" err="1" smtClean="0"/>
              <a:t>Buranarach</a:t>
            </a:r>
            <a:endParaRPr lang="en-US" sz="2400" dirty="0" smtClean="0"/>
          </a:p>
          <a:p>
            <a:r>
              <a:rPr lang="en-US" sz="2000" dirty="0" smtClean="0"/>
              <a:t>Language and Semantic Technology Laboratory</a:t>
            </a:r>
          </a:p>
          <a:p>
            <a:r>
              <a:rPr lang="en-US" sz="2000" dirty="0" smtClean="0"/>
              <a:t>NECTEC, Thailand</a:t>
            </a:r>
          </a:p>
          <a:p>
            <a:r>
              <a:rPr lang="en-US" sz="2000" dirty="0" smtClean="0"/>
              <a:t>marut.bur@nectec.or.th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096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Tutorial Session, JIST2016, Singapore</a:t>
            </a:r>
          </a:p>
          <a:p>
            <a:pPr algn="ctr"/>
            <a:r>
              <a:rPr lang="en-US" dirty="0" smtClean="0"/>
              <a:t>November 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001000" cy="426799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OWL is the standard ontology language defined by W3C:</a:t>
            </a:r>
            <a:endParaRPr lang="en-US" sz="21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OWL (Web Ontology Language)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RDFS (RDF Schema)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RDF (Resource Description Framework)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XML (Extensible Markup Language)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8288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1289050"/>
          </a:xfrm>
        </p:spPr>
        <p:txBody>
          <a:bodyPr/>
          <a:lstStyle/>
          <a:p>
            <a:r>
              <a:rPr lang="en-US" dirty="0" smtClean="0"/>
              <a:t>Ontology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44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Properties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Object properties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Data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Property constraints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Domain and Range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Cardinality (min/ max)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Subclass-of relationships between classes</a:t>
            </a:r>
            <a:endParaRPr lang="en-US" sz="2800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33400" y="5977998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1200" dirty="0" smtClean="0">
                <a:latin typeface="Calibri" pitchFamily="34" charset="0"/>
              </a:rPr>
              <a:t>Reference: Ontology Engineering Methodology: </a:t>
            </a:r>
            <a:r>
              <a:rPr lang="en-US" altLang="th-TH" sz="1200" dirty="0" err="1" smtClean="0">
                <a:latin typeface="Calibri" pitchFamily="34" charset="0"/>
              </a:rPr>
              <a:t>Noy</a:t>
            </a:r>
            <a:r>
              <a:rPr lang="en-US" altLang="th-TH" sz="1200" dirty="0">
                <a:latin typeface="Calibri" pitchFamily="34" charset="0"/>
              </a:rPr>
              <a:t>, N. F. &amp; McGuinness, D. L. (2001), 'Ontology Development 101: A Guide to Creating Your First Ontology' , Technical report, Stanford Knowledge Systems Laboratory and Stanford Medical Informatics</a:t>
            </a:r>
            <a:r>
              <a:rPr lang="en-US" altLang="th-TH" sz="1600" dirty="0">
                <a:latin typeface="Calibri" pitchFamily="34" charset="0"/>
              </a:rPr>
              <a:t> </a:t>
            </a:r>
            <a:endParaRPr lang="th-TH" altLang="th-TH" sz="1600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ontology 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There are 41 ontology editors listed on the </a:t>
            </a:r>
            <a:r>
              <a:rPr lang="en-US" dirty="0"/>
              <a:t>Wikipedia’s Ontology </a:t>
            </a:r>
            <a:r>
              <a:rPr lang="en-US" dirty="0" smtClean="0"/>
              <a:t>page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https</a:t>
            </a:r>
            <a:r>
              <a:rPr lang="en-US" sz="2400" dirty="0"/>
              <a:t>://en.wikipedia.org/wiki/Ontology_(information_science)#</a:t>
            </a:r>
            <a:r>
              <a:rPr lang="en-US" sz="2400" dirty="0" smtClean="0"/>
              <a:t>Editor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 this tutorial, I’ll only focus on two ontology editors: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Protégé </a:t>
            </a:r>
            <a:r>
              <a:rPr lang="en-US" dirty="0" smtClean="0"/>
              <a:t>(http://protege.stanford.edu/)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Hozo</a:t>
            </a:r>
            <a:r>
              <a:rPr lang="en-US" dirty="0" smtClean="0"/>
              <a:t> (http://www.hozo.jp/)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Example ontology</a:t>
            </a:r>
            <a:endParaRPr lang="en-US" dirty="0"/>
          </a:p>
        </p:txBody>
      </p:sp>
      <p:pic>
        <p:nvPicPr>
          <p:cNvPr id="1026" name="Picture 2" descr="http://image.slidesharecdn.com/owl-xml-ss-090922090345-phpapp02/95/owlxmlsummerschool09-21-728.jpg?cb=12536109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2" y="1028700"/>
            <a:ext cx="7315199" cy="5486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vs. Knowledge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11321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 ontology </a:t>
            </a:r>
            <a:r>
              <a:rPr lang="en-US" dirty="0"/>
              <a:t>typically describes a </a:t>
            </a:r>
            <a:r>
              <a:rPr lang="en-US" dirty="0">
                <a:solidFill>
                  <a:schemeClr val="tx1"/>
                </a:solidFill>
              </a:rPr>
              <a:t>vocabulary for communicating about a </a:t>
            </a:r>
            <a:r>
              <a:rPr lang="en-US" dirty="0" smtClean="0">
                <a:solidFill>
                  <a:schemeClr val="tx1"/>
                </a:solidFill>
              </a:rPr>
              <a:t>domain.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u="sng" dirty="0" smtClean="0"/>
              <a:t>Conceptual</a:t>
            </a:r>
            <a:r>
              <a:rPr lang="en-US" dirty="0" smtClean="0"/>
              <a:t> </a:t>
            </a:r>
            <a:r>
              <a:rPr lang="en-US" dirty="0"/>
              <a:t>structures of a </a:t>
            </a:r>
            <a:r>
              <a:rPr lang="en-US" dirty="0" smtClean="0"/>
              <a:t>domain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u="sng" dirty="0" smtClean="0"/>
              <a:t>State-independent</a:t>
            </a:r>
            <a:r>
              <a:rPr lang="en-US" dirty="0" smtClean="0"/>
              <a:t> </a:t>
            </a:r>
            <a:r>
              <a:rPr lang="en-US" dirty="0"/>
              <a:t>information (</a:t>
            </a:r>
            <a:r>
              <a:rPr lang="en-US" dirty="0" err="1"/>
              <a:t>Guarino</a:t>
            </a:r>
            <a:r>
              <a:rPr lang="en-US" dirty="0"/>
              <a:t>, 1998)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knowledge-base contains the knowledge needed to solve problems or answer queries about such a domain by committing to an </a:t>
            </a:r>
            <a:r>
              <a:rPr lang="en-US" dirty="0" smtClean="0"/>
              <a:t>ontology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u="sng" dirty="0" smtClean="0"/>
              <a:t>Concrete </a:t>
            </a:r>
            <a:r>
              <a:rPr lang="en-US" u="sng" dirty="0"/>
              <a:t>state </a:t>
            </a:r>
            <a:r>
              <a:rPr lang="en-US" dirty="0"/>
              <a:t>of the </a:t>
            </a:r>
            <a:r>
              <a:rPr lang="en-US" dirty="0" smtClean="0"/>
              <a:t>domain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u="sng" dirty="0" smtClean="0"/>
              <a:t>State-dependent</a:t>
            </a:r>
            <a:r>
              <a:rPr lang="en-US" dirty="0" smtClean="0"/>
              <a:t> </a:t>
            </a:r>
            <a:r>
              <a:rPr lang="en-US" dirty="0"/>
              <a:t>information (</a:t>
            </a:r>
            <a:r>
              <a:rPr lang="en-US" dirty="0" err="1"/>
              <a:t>Guarino</a:t>
            </a:r>
            <a:r>
              <a:rPr lang="en-US" dirty="0"/>
              <a:t>, 1998)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91" y="6197025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N. </a:t>
            </a:r>
            <a:r>
              <a:rPr lang="en-US" sz="1600" dirty="0" err="1" smtClean="0"/>
              <a:t>Guarino</a:t>
            </a:r>
            <a:r>
              <a:rPr lang="en-US" sz="1600" dirty="0" smtClean="0"/>
              <a:t>, </a:t>
            </a:r>
            <a:r>
              <a:rPr lang="en-US" sz="1600" dirty="0"/>
              <a:t>Formal Ontology </a:t>
            </a:r>
            <a:r>
              <a:rPr lang="en-US" sz="1600" dirty="0" smtClean="0"/>
              <a:t>and </a:t>
            </a:r>
            <a:r>
              <a:rPr lang="en-US" sz="1600" dirty="0"/>
              <a:t>Information Systems. Proceedings of </a:t>
            </a:r>
            <a:r>
              <a:rPr lang="en-US" sz="1600" dirty="0" smtClean="0"/>
              <a:t>FOIS’98, 1998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Instance-of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Instances or </a:t>
            </a:r>
            <a:r>
              <a:rPr lang="en-US" dirty="0"/>
              <a:t>individuals </a:t>
            </a:r>
            <a:r>
              <a:rPr lang="en-US" dirty="0" smtClean="0"/>
              <a:t>are concrete objects that are members of classes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instance has unique identity</a:t>
            </a:r>
            <a:r>
              <a:rPr lang="en-US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For example, </a:t>
            </a:r>
            <a:r>
              <a:rPr lang="en-US" i="1" dirty="0"/>
              <a:t>‘Novak Djokovic’ </a:t>
            </a:r>
            <a:r>
              <a:rPr lang="en-US" dirty="0"/>
              <a:t>is an instance of </a:t>
            </a:r>
            <a:r>
              <a:rPr lang="en-US" i="1" dirty="0"/>
              <a:t>‘Tennis Player’ </a:t>
            </a:r>
            <a:r>
              <a:rPr lang="en-US" dirty="0" smtClean="0"/>
              <a:t>class.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Usually, instances are not part of an ontology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 RDF data model, </a:t>
            </a:r>
            <a:r>
              <a:rPr lang="en-US" i="1" dirty="0" smtClean="0"/>
              <a:t>instance-of</a:t>
            </a:r>
            <a:r>
              <a:rPr lang="en-US" dirty="0" smtClean="0"/>
              <a:t> relationship is represented using </a:t>
            </a:r>
            <a:r>
              <a:rPr lang="en-US" i="1" dirty="0" smtClean="0"/>
              <a:t>‘</a:t>
            </a:r>
            <a:r>
              <a:rPr lang="en-US" i="1" dirty="0" err="1" smtClean="0"/>
              <a:t>rdf:type</a:t>
            </a:r>
            <a:r>
              <a:rPr lang="en-US" i="1" dirty="0" smtClean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7687"/>
            <a:ext cx="7770813" cy="1433513"/>
          </a:xfrm>
        </p:spPr>
        <p:txBody>
          <a:bodyPr/>
          <a:lstStyle/>
          <a:p>
            <a:r>
              <a:rPr lang="en-US" dirty="0" smtClean="0"/>
              <a:t>Creating Instances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There are typically two methods in creating instances for ontology </a:t>
            </a:r>
            <a:r>
              <a:rPr lang="en-US" sz="2800" dirty="0" smtClean="0"/>
              <a:t>classes in building a knowledge base.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Manually </a:t>
            </a:r>
            <a:r>
              <a:rPr lang="en-US" sz="2400" dirty="0"/>
              <a:t>construct an instance </a:t>
            </a:r>
            <a:r>
              <a:rPr lang="en-US" sz="2400" dirty="0" smtClean="0"/>
              <a:t>based </a:t>
            </a:r>
            <a:r>
              <a:rPr lang="en-US" sz="2400" dirty="0"/>
              <a:t>on a class using instance editor provided in </a:t>
            </a:r>
            <a:r>
              <a:rPr lang="en-US" sz="2400" dirty="0" smtClean="0"/>
              <a:t>ontology editor.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reate </a:t>
            </a:r>
            <a:r>
              <a:rPr lang="en-US" sz="2400" dirty="0"/>
              <a:t>instances from some existing information sources, such as database </a:t>
            </a:r>
            <a:r>
              <a:rPr lang="en-US" sz="2400" dirty="0" smtClean="0"/>
              <a:t>records.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second approach is </a:t>
            </a:r>
            <a:r>
              <a:rPr lang="en-US" sz="2800" dirty="0"/>
              <a:t>most suitable when an organization already stored the data in some databases.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3887"/>
            <a:ext cx="8534400" cy="1433513"/>
          </a:xfrm>
        </p:spPr>
        <p:txBody>
          <a:bodyPr/>
          <a:lstStyle/>
          <a:p>
            <a:r>
              <a:rPr lang="en-US" dirty="0" smtClean="0"/>
              <a:t>Creating instances from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0813" cy="41132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Creating instances from </a:t>
            </a:r>
            <a:r>
              <a:rPr lang="en-US" dirty="0" smtClean="0"/>
              <a:t>database typically requires </a:t>
            </a:r>
            <a:r>
              <a:rPr lang="en-US" dirty="0"/>
              <a:t>the mapping process between the existing database schema and ontology </a:t>
            </a:r>
            <a:r>
              <a:rPr lang="en-US" dirty="0" smtClean="0"/>
              <a:t>structure.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After </a:t>
            </a:r>
            <a:r>
              <a:rPr lang="en-US" dirty="0"/>
              <a:t>the mapping process, </a:t>
            </a:r>
            <a:r>
              <a:rPr lang="en-US" dirty="0" smtClean="0"/>
              <a:t>database records </a:t>
            </a:r>
            <a:r>
              <a:rPr lang="en-US" dirty="0"/>
              <a:t>can be properly transformed into </a:t>
            </a:r>
            <a:r>
              <a:rPr lang="en-US" dirty="0" smtClean="0"/>
              <a:t>class instances, i.e. RDF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4335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Relational database to RDF Mapping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2787"/>
            <a:ext cx="7923213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There are two approaches for RDB-to-RDF Mapping: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Automatic mapping generation (Local ontology mapping)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e.g., Virtuoso </a:t>
            </a:r>
            <a:r>
              <a:rPr lang="en-US" dirty="0"/>
              <a:t>RDF View, D2RQ, </a:t>
            </a:r>
            <a:r>
              <a:rPr lang="en-US" dirty="0" err="1" smtClean="0"/>
              <a:t>SquirrelRDF</a:t>
            </a:r>
            <a:endParaRPr lang="en-US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Domain </a:t>
            </a:r>
            <a:r>
              <a:rPr lang="en-US" dirty="0" smtClean="0"/>
              <a:t>semantics‐driven mapping generation (Domain ontology mapping)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e.g., D2RQ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943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Sahoo</a:t>
            </a:r>
            <a:r>
              <a:rPr lang="en-US" sz="1400" dirty="0"/>
              <a:t>, S.S., </a:t>
            </a:r>
            <a:r>
              <a:rPr lang="en-US" sz="1400" dirty="0" err="1"/>
              <a:t>Halb</a:t>
            </a:r>
            <a:r>
              <a:rPr lang="en-US" sz="1400" dirty="0"/>
              <a:t>, W., Hellmann, S., </a:t>
            </a:r>
            <a:r>
              <a:rPr lang="en-US" sz="1400" dirty="0" err="1"/>
              <a:t>Idehen</a:t>
            </a:r>
            <a:r>
              <a:rPr lang="en-US" sz="1400" dirty="0"/>
              <a:t>, K., </a:t>
            </a:r>
            <a:r>
              <a:rPr lang="en-US" sz="1400" dirty="0" err="1"/>
              <a:t>Thibodeau</a:t>
            </a:r>
            <a:r>
              <a:rPr lang="en-US" sz="1400" dirty="0"/>
              <a:t>, T., Auer, S., </a:t>
            </a:r>
            <a:r>
              <a:rPr lang="en-US" sz="1400" dirty="0" err="1"/>
              <a:t>Sequeda</a:t>
            </a:r>
            <a:r>
              <a:rPr lang="en-US" sz="1400" dirty="0"/>
              <a:t>, J., </a:t>
            </a:r>
            <a:r>
              <a:rPr lang="en-US" sz="1400" dirty="0" err="1"/>
              <a:t>Ezzat</a:t>
            </a:r>
            <a:r>
              <a:rPr lang="en-US" sz="1400" dirty="0"/>
              <a:t>, A.: A Survey of Current Approaches for Mapping of Relational Databases to RDF. W3C RDB2RDF Incubator Group (2009).</a:t>
            </a:r>
            <a:endParaRPr lang="en-US" sz="1400" b="0" i="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mapping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Map an RDB </a:t>
            </a:r>
            <a:r>
              <a:rPr lang="en-US" sz="2800" dirty="0"/>
              <a:t>table as a RDF </a:t>
            </a:r>
            <a:r>
              <a:rPr lang="en-US" sz="2800" dirty="0" smtClean="0"/>
              <a:t>class, an RDB column as an RDF property, an RDB record as an instance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RDB schema is used as the schema for the generated RDF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Advantage – </a:t>
            </a:r>
            <a:r>
              <a:rPr lang="en-US" sz="2800" dirty="0"/>
              <a:t>s</a:t>
            </a:r>
            <a:r>
              <a:rPr lang="en-US" sz="2800" dirty="0" smtClean="0"/>
              <a:t>imple, easy to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Disadvantage</a:t>
            </a:r>
            <a:r>
              <a:rPr lang="en-US" sz="2800" dirty="0" smtClean="0"/>
              <a:t> – can not capture </a:t>
            </a:r>
            <a:r>
              <a:rPr lang="en-US" sz="2800" dirty="0"/>
              <a:t>complex domain semantics that are required by many applications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212849"/>
          </a:xfrm>
        </p:spPr>
        <p:txBody>
          <a:bodyPr/>
          <a:lstStyle/>
          <a:p>
            <a:r>
              <a:rPr lang="en-US" dirty="0" smtClean="0"/>
              <a:t>Agenda: Theory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418013"/>
          </a:xfrm>
        </p:spPr>
        <p:txBody>
          <a:bodyPr>
            <a:normAutofit fontScale="92500"/>
          </a:bodyPr>
          <a:lstStyle/>
          <a:p>
            <a:pPr marL="0" lvl="0" indent="0"/>
            <a:r>
              <a:rPr lang="en-US" sz="2800" dirty="0" smtClean="0"/>
              <a:t>Introduction to Ontology-based Application Development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Overview </a:t>
            </a:r>
            <a:r>
              <a:rPr lang="en-US" sz="2400" dirty="0"/>
              <a:t>of Ontology and Ontology Development</a:t>
            </a:r>
            <a:endParaRPr lang="en-US" sz="33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Relational </a:t>
            </a:r>
            <a:r>
              <a:rPr lang="en-US" sz="2400" dirty="0"/>
              <a:t>D</a:t>
            </a:r>
            <a:r>
              <a:rPr lang="en-US" sz="2400" dirty="0" smtClean="0"/>
              <a:t>atabase </a:t>
            </a:r>
            <a:r>
              <a:rPr lang="en-US" sz="2400" dirty="0"/>
              <a:t>to RDF </a:t>
            </a:r>
            <a:r>
              <a:rPr lang="en-US" sz="2400" dirty="0" smtClean="0"/>
              <a:t>Mapping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Reasoning for the Knowledge Base</a:t>
            </a:r>
            <a:endParaRPr lang="en-US" sz="24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Knowledge </a:t>
            </a:r>
            <a:r>
              <a:rPr lang="en-US" sz="2400" dirty="0"/>
              <a:t>Base Querying using </a:t>
            </a:r>
            <a:r>
              <a:rPr lang="en-US" sz="2400" dirty="0" smtClean="0"/>
              <a:t>SPARQL</a:t>
            </a:r>
            <a:endParaRPr lang="en-US" sz="3300" dirty="0"/>
          </a:p>
          <a:p>
            <a:pPr marL="0" lvl="0" indent="0"/>
            <a:r>
              <a:rPr lang="en-US" sz="2800" dirty="0" smtClean="0"/>
              <a:t>Ontology </a:t>
            </a:r>
            <a:r>
              <a:rPr lang="en-US" sz="2800" dirty="0"/>
              <a:t>Application Management Framework (OAM)</a:t>
            </a:r>
            <a:endParaRPr lang="en-US" sz="38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Overview of OAM</a:t>
            </a:r>
            <a:endParaRPr lang="en-US" sz="33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Database-to-Ontology </a:t>
            </a:r>
            <a:r>
              <a:rPr lang="en-US" sz="2400" dirty="0" smtClean="0"/>
              <a:t>Mapping</a:t>
            </a:r>
            <a:endParaRPr lang="en-US" sz="33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Search Application </a:t>
            </a:r>
            <a:r>
              <a:rPr lang="en-US" sz="2400" dirty="0" smtClean="0"/>
              <a:t>Template</a:t>
            </a:r>
            <a:endParaRPr lang="en-US" sz="33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Rule </a:t>
            </a:r>
            <a:r>
              <a:rPr lang="en-US" sz="2400" dirty="0" smtClean="0"/>
              <a:t>Management</a:t>
            </a:r>
            <a:endParaRPr lang="en-US" sz="3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Domain semantics‐driven mapping </a:t>
            </a:r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8987"/>
            <a:ext cx="8077200" cy="411321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Generates </a:t>
            </a:r>
            <a:r>
              <a:rPr lang="en-US" sz="2800" dirty="0"/>
              <a:t>mappings from RDB to RDF by </a:t>
            </a:r>
            <a:r>
              <a:rPr lang="en-US" sz="2800" dirty="0" smtClean="0"/>
              <a:t>incorporating domain ontology.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Users need to </a:t>
            </a:r>
            <a:r>
              <a:rPr lang="en-US" sz="2800" dirty="0"/>
              <a:t>create customized mapping </a:t>
            </a:r>
            <a:r>
              <a:rPr lang="en-US" sz="2800" dirty="0" smtClean="0"/>
              <a:t>rules.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Advantage</a:t>
            </a:r>
            <a:r>
              <a:rPr lang="en-US" sz="2800" dirty="0" smtClean="0"/>
              <a:t>: the resulted RDF data from different data sources can have the same schema defined in the domain ontology.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/>
              <a:t>Disadvantage</a:t>
            </a:r>
            <a:r>
              <a:rPr lang="en-US" sz="2800" dirty="0" smtClean="0"/>
              <a:t>: require creation of mapping rules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550"/>
            <a:ext cx="8991600" cy="14335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RDB to RDF mapping language</a:t>
            </a:r>
            <a:r>
              <a:rPr lang="en-US" sz="4000" dirty="0"/>
              <a:t>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D2RQ Mapping Language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a </a:t>
            </a:r>
            <a:r>
              <a:rPr lang="en-US" sz="2400" dirty="0"/>
              <a:t>declarative language to describe mappings between relational database schemata and OWL/RDFS </a:t>
            </a:r>
            <a:r>
              <a:rPr lang="en-US" sz="2400" dirty="0" smtClean="0"/>
              <a:t>ontologies developed </a:t>
            </a:r>
            <a:r>
              <a:rPr lang="en-US" sz="2400" dirty="0"/>
              <a:t>by the University of </a:t>
            </a:r>
            <a:r>
              <a:rPr lang="en-US" sz="2400" dirty="0" smtClean="0"/>
              <a:t>Berlin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D2RQ Platform (http</a:t>
            </a:r>
            <a:r>
              <a:rPr lang="en-US" sz="2400" dirty="0"/>
              <a:t>://d2rq.org</a:t>
            </a:r>
            <a:r>
              <a:rPr lang="en-US" sz="2400" dirty="0" smtClean="0"/>
              <a:t>/)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R2RML: RDB to RDF Mapping Language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http://www.w3.org/TR/r2rml/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W3C Recommendation (September 2012)</a:t>
            </a:r>
          </a:p>
          <a:p>
            <a:pPr>
              <a:defRPr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97144"/>
            <a:ext cx="8229600" cy="53750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rgbClr val="00B0F0"/>
                </a:solidFill>
              </a:rPr>
              <a:t># Namespaces are omitted for brevity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B0F0"/>
                </a:solidFill>
              </a:rPr>
              <a:t># Specify Database connection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map:Database1</a:t>
            </a:r>
            <a:r>
              <a:rPr lang="en-US" sz="1400" dirty="0" smtClean="0"/>
              <a:t> </a:t>
            </a:r>
            <a:r>
              <a:rPr lang="en-US" sz="1400" dirty="0"/>
              <a:t>a d2rq:Database;</a:t>
            </a:r>
          </a:p>
          <a:p>
            <a:pPr marL="0" indent="0">
              <a:buNone/>
            </a:pPr>
            <a:r>
              <a:rPr lang="en-US" sz="1400" dirty="0"/>
              <a:t>    d2rq:jdbcDSN "</a:t>
            </a:r>
            <a:r>
              <a:rPr lang="en-US" sz="1400" dirty="0" err="1"/>
              <a:t>jdbc:mysql</a:t>
            </a:r>
            <a:r>
              <a:rPr lang="en-US" sz="1400" dirty="0"/>
              <a:t>://</a:t>
            </a:r>
            <a:r>
              <a:rPr lang="en-US" sz="1400" dirty="0" smtClean="0"/>
              <a:t>localhost/</a:t>
            </a:r>
            <a:r>
              <a:rPr lang="en-US" sz="1400" dirty="0" err="1" smtClean="0"/>
              <a:t>test_db</a:t>
            </a:r>
            <a:r>
              <a:rPr lang="en-US" sz="1400" dirty="0" smtClean="0"/>
              <a:t>";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d2rq:jdbcDriver "</a:t>
            </a:r>
            <a:r>
              <a:rPr lang="en-US" sz="1400" dirty="0" err="1"/>
              <a:t>com.mysql.jdbc.Driver</a:t>
            </a:r>
            <a:r>
              <a:rPr lang="en-US" sz="1400" dirty="0"/>
              <a:t>";</a:t>
            </a:r>
          </a:p>
          <a:p>
            <a:pPr marL="0" indent="0">
              <a:buNone/>
            </a:pPr>
            <a:r>
              <a:rPr lang="en-US" sz="1400" dirty="0"/>
              <a:t>    d2rq:username "user";</a:t>
            </a:r>
          </a:p>
          <a:p>
            <a:pPr marL="0" indent="0">
              <a:buNone/>
            </a:pPr>
            <a:r>
              <a:rPr lang="en-US" sz="1400" dirty="0"/>
              <a:t>    d2rq:password "password</a:t>
            </a:r>
            <a:r>
              <a:rPr lang="en-US" sz="1400" dirty="0" smtClean="0"/>
              <a:t>";    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#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--- generating instances of a class with records in a table --------------------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 err="1" smtClean="0">
                <a:solidFill>
                  <a:srgbClr val="FF0000"/>
                </a:solidFill>
              </a:rPr>
              <a:t>map:Conference</a:t>
            </a:r>
            <a:r>
              <a:rPr lang="en-US" sz="1400" dirty="0" smtClean="0"/>
              <a:t> </a:t>
            </a:r>
            <a:r>
              <a:rPr lang="en-US" sz="1400" dirty="0"/>
              <a:t>a d2rq:ClassMap;</a:t>
            </a:r>
          </a:p>
          <a:p>
            <a:pPr marL="0" indent="0">
              <a:buNone/>
            </a:pPr>
            <a:r>
              <a:rPr lang="en-US" sz="1400" dirty="0"/>
              <a:t>    d2rq:dataStorage</a:t>
            </a:r>
            <a:r>
              <a:rPr lang="en-US" sz="1400" dirty="0">
                <a:solidFill>
                  <a:srgbClr val="FF0000"/>
                </a:solidFill>
              </a:rPr>
              <a:t> map:Database1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d2rq:class </a:t>
            </a:r>
            <a:r>
              <a:rPr lang="en-US" sz="1400" dirty="0" smtClean="0">
                <a:solidFill>
                  <a:srgbClr val="00B050"/>
                </a:solidFill>
              </a:rPr>
              <a:t>:Conference</a:t>
            </a:r>
            <a:r>
              <a:rPr lang="en-US" sz="1400" dirty="0" smtClean="0"/>
              <a:t>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d2rq:uriPattern "http://conferences.org/comp/</a:t>
            </a:r>
            <a:r>
              <a:rPr lang="en-US" sz="1400" dirty="0" err="1"/>
              <a:t>confno</a:t>
            </a:r>
            <a:r>
              <a:rPr lang="en-US" sz="1400" dirty="0" smtClean="0"/>
              <a:t>@@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Conferences.ConfID</a:t>
            </a:r>
            <a:r>
              <a:rPr lang="en-US" sz="1400" dirty="0" smtClean="0"/>
              <a:t>@@";     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# --- generating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property values for instances --------------------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 err="1" smtClean="0">
                <a:solidFill>
                  <a:srgbClr val="FF0000"/>
                </a:solidFill>
              </a:rPr>
              <a:t>map:eventTitle</a:t>
            </a:r>
            <a:r>
              <a:rPr lang="en-US" sz="1400" dirty="0" smtClean="0"/>
              <a:t> </a:t>
            </a:r>
            <a:r>
              <a:rPr lang="en-US" sz="1400" dirty="0"/>
              <a:t>a d2rq:PropertyBridge;</a:t>
            </a:r>
          </a:p>
          <a:p>
            <a:pPr marL="0" indent="0">
              <a:buNone/>
            </a:pPr>
            <a:r>
              <a:rPr lang="en-US" sz="1400" dirty="0"/>
              <a:t>    d2rq:belongsToClassMap </a:t>
            </a:r>
            <a:r>
              <a:rPr lang="en-US" sz="1400" dirty="0" err="1" smtClean="0">
                <a:solidFill>
                  <a:srgbClr val="FF0000"/>
                </a:solidFill>
              </a:rPr>
              <a:t>map:</a:t>
            </a:r>
            <a:r>
              <a:rPr lang="en-US" sz="1400" dirty="0" err="1">
                <a:solidFill>
                  <a:srgbClr val="FF0000"/>
                </a:solidFill>
              </a:rPr>
              <a:t>ExampleClass</a:t>
            </a:r>
            <a:r>
              <a:rPr lang="en-US" sz="1400" dirty="0" smtClean="0"/>
              <a:t>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d2rq:property </a:t>
            </a:r>
            <a:r>
              <a:rPr lang="en-US" sz="1400" dirty="0">
                <a:solidFill>
                  <a:srgbClr val="00B050"/>
                </a:solidFill>
              </a:rPr>
              <a:t>:</a:t>
            </a:r>
            <a:r>
              <a:rPr lang="en-US" sz="1400" dirty="0" err="1" smtClean="0">
                <a:solidFill>
                  <a:srgbClr val="00B050"/>
                </a:solidFill>
              </a:rPr>
              <a:t>eventTitle</a:t>
            </a:r>
            <a:r>
              <a:rPr lang="en-US" sz="1400" dirty="0" smtClean="0"/>
              <a:t>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d2rq:column </a:t>
            </a:r>
            <a:r>
              <a:rPr lang="en-US" sz="1400" dirty="0" smtClean="0"/>
              <a:t>“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Conference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.Name</a:t>
            </a:r>
            <a:r>
              <a:rPr lang="en-US" sz="1400" dirty="0"/>
              <a:t>";</a:t>
            </a:r>
          </a:p>
          <a:p>
            <a:pPr marL="0" indent="0">
              <a:buNone/>
            </a:pPr>
            <a:r>
              <a:rPr lang="en-US" sz="1400" dirty="0"/>
              <a:t>    d2rq:datatype </a:t>
            </a:r>
            <a:r>
              <a:rPr lang="en-US" sz="1400" dirty="0" err="1"/>
              <a:t>xsd:string</a:t>
            </a:r>
            <a:r>
              <a:rPr lang="en-US" sz="1400" dirty="0" smtClean="0"/>
              <a:t>;    .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407" y="76200"/>
            <a:ext cx="7770813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D2RQ Mapping Language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19800" y="3505200"/>
            <a:ext cx="2514600" cy="609600"/>
            <a:chOff x="6019800" y="3657600"/>
            <a:chExt cx="2209800" cy="6096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6019800" y="38862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629400" y="3657600"/>
              <a:ext cx="16002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PK of the table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81400" y="5117068"/>
            <a:ext cx="3581400" cy="521732"/>
            <a:chOff x="3581400" y="5269468"/>
            <a:chExt cx="3581400" cy="521732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581400" y="54102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191000" y="5269468"/>
              <a:ext cx="29718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Column name of the table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43200" y="3505200"/>
            <a:ext cx="2590800" cy="457200"/>
            <a:chOff x="2895600" y="3657600"/>
            <a:chExt cx="1981200" cy="60960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2895600" y="38862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581400" y="3657600"/>
              <a:ext cx="129540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Class name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0400" y="4648200"/>
            <a:ext cx="2667000" cy="755561"/>
            <a:chOff x="3200400" y="4800600"/>
            <a:chExt cx="2667000" cy="755561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3200400" y="5175161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24300" y="4800600"/>
              <a:ext cx="194310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Property name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1676400"/>
            <a:ext cx="5181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824" y="3200400"/>
            <a:ext cx="8084176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5424" y="4724400"/>
            <a:ext cx="6941176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51218" y="5757446"/>
            <a:ext cx="419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Reference: http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://d2rq.org/d2rq-language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6211669"/>
            <a:ext cx="8382000" cy="646331"/>
            <a:chOff x="609600" y="6096000"/>
            <a:chExt cx="8153400" cy="646331"/>
          </a:xfrm>
          <a:solidFill>
            <a:srgbClr val="F8FEC4"/>
          </a:solidFill>
        </p:grpSpPr>
        <p:sp>
          <p:nvSpPr>
            <p:cNvPr id="22" name="Rectangle 21"/>
            <p:cNvSpPr/>
            <p:nvPr/>
          </p:nvSpPr>
          <p:spPr>
            <a:xfrm>
              <a:off x="1795549" y="6096000"/>
              <a:ext cx="6967451" cy="64633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&lt;http</a:t>
              </a:r>
              <a:r>
                <a:rPr lang="en-US" dirty="0"/>
                <a:t>://</a:t>
              </a:r>
              <a:r>
                <a:rPr lang="en-US" dirty="0" smtClean="0"/>
                <a:t>conferences.org/comp/confno7369</a:t>
              </a:r>
              <a:r>
                <a:rPr lang="en-US" dirty="0"/>
                <a:t>&gt; </a:t>
              </a:r>
              <a:r>
                <a:rPr lang="en-US" dirty="0" err="1"/>
                <a:t>rdf:type</a:t>
              </a:r>
              <a:r>
                <a:rPr lang="en-US" dirty="0"/>
                <a:t> </a:t>
              </a:r>
              <a:r>
                <a:rPr lang="en-US" dirty="0" smtClean="0"/>
                <a:t>:Conference.</a:t>
              </a:r>
              <a:endParaRPr lang="en-US" dirty="0"/>
            </a:p>
            <a:p>
              <a:r>
                <a:rPr lang="en-US" dirty="0" smtClean="0"/>
                <a:t>&lt;</a:t>
              </a:r>
              <a:r>
                <a:rPr lang="en-US" dirty="0"/>
                <a:t> http://</a:t>
              </a:r>
              <a:r>
                <a:rPr lang="en-US" dirty="0" smtClean="0"/>
                <a:t>conferences.org/comp/confno7369&gt; :</a:t>
              </a:r>
              <a:r>
                <a:rPr lang="en-US" dirty="0" err="1" smtClean="0"/>
                <a:t>eventTitle</a:t>
              </a:r>
              <a:r>
                <a:rPr lang="en-US" dirty="0" smtClean="0"/>
                <a:t> “JIST".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9600" y="6096000"/>
              <a:ext cx="111182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Sample output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7162800" y="6326187"/>
            <a:ext cx="1903413" cy="455613"/>
          </a:xfrm>
        </p:spPr>
        <p:txBody>
          <a:bodyPr/>
          <a:lstStyle/>
          <a:p>
            <a:fld id="{F56914BF-6699-4727-953D-34FFB32F0EE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7" y="463550"/>
            <a:ext cx="7770813" cy="984250"/>
          </a:xfrm>
        </p:spPr>
        <p:txBody>
          <a:bodyPr>
            <a:normAutofit/>
          </a:bodyPr>
          <a:lstStyle/>
          <a:p>
            <a:r>
              <a:rPr lang="en-US" dirty="0" smtClean="0"/>
              <a:t>R2RML Mapping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1865" cy="464820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@prefix </a:t>
            </a:r>
            <a:r>
              <a:rPr lang="en-US" dirty="0" err="1" smtClean="0"/>
              <a:t>rr</a:t>
            </a:r>
            <a:r>
              <a:rPr lang="en-US" dirty="0" smtClean="0"/>
              <a:t>: &lt;http://www.w3.org/ns/r2rml#&gt;.</a:t>
            </a:r>
          </a:p>
          <a:p>
            <a:pPr marL="0" indent="0">
              <a:buNone/>
            </a:pPr>
            <a:r>
              <a:rPr lang="en-US" dirty="0" smtClean="0"/>
              <a:t>@prefix ex: &lt;http://example.com/ns#&gt;.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&lt;#TriplesMap1&gt;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rr:logicalTable</a:t>
            </a:r>
            <a:r>
              <a:rPr lang="en-US" dirty="0" smtClean="0"/>
              <a:t> [ </a:t>
            </a:r>
            <a:r>
              <a:rPr lang="en-US" dirty="0" err="1" smtClean="0"/>
              <a:t>rr:tableName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"EMP" </a:t>
            </a:r>
            <a:r>
              <a:rPr lang="en-US" dirty="0" smtClean="0"/>
              <a:t>];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rr:subjectMap</a:t>
            </a:r>
            <a:r>
              <a:rPr lang="en-US" dirty="0" smtClean="0"/>
              <a:t> [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rr:template</a:t>
            </a:r>
            <a:r>
              <a:rPr lang="en-US" dirty="0" smtClean="0"/>
              <a:t> "http://data.example.com/employee/</a:t>
            </a:r>
            <a:r>
              <a:rPr lang="en-US" dirty="0" smtClean="0">
                <a:solidFill>
                  <a:srgbClr val="FF0000"/>
                </a:solidFill>
              </a:rPr>
              <a:t>{EMPNO}</a:t>
            </a:r>
            <a:r>
              <a:rPr lang="en-US" dirty="0" smtClean="0"/>
              <a:t>";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rr:class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ex:Employee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  ];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rr:predicateObjectMap</a:t>
            </a:r>
            <a:r>
              <a:rPr lang="en-US" dirty="0" smtClean="0"/>
              <a:t> [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rr:predicate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ex:name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rr:objectMap</a:t>
            </a:r>
            <a:r>
              <a:rPr lang="en-US" dirty="0" smtClean="0"/>
              <a:t> [ </a:t>
            </a:r>
            <a:r>
              <a:rPr lang="en-US" dirty="0" err="1" smtClean="0"/>
              <a:t>rr:column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"ENAME" </a:t>
            </a:r>
            <a:r>
              <a:rPr lang="en-US" dirty="0" smtClean="0"/>
              <a:t>];</a:t>
            </a:r>
          </a:p>
          <a:p>
            <a:pPr marL="0" indent="0">
              <a:buNone/>
            </a:pPr>
            <a:r>
              <a:rPr lang="en-US" dirty="0" smtClean="0"/>
              <a:t>    ].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" y="6096000"/>
            <a:ext cx="8153400" cy="646331"/>
            <a:chOff x="609600" y="6096000"/>
            <a:chExt cx="8153400" cy="646331"/>
          </a:xfrm>
          <a:solidFill>
            <a:srgbClr val="FFFFCC"/>
          </a:solidFill>
        </p:grpSpPr>
        <p:sp>
          <p:nvSpPr>
            <p:cNvPr id="5" name="Rectangle 4"/>
            <p:cNvSpPr/>
            <p:nvPr/>
          </p:nvSpPr>
          <p:spPr>
            <a:xfrm>
              <a:off x="1524000" y="6096000"/>
              <a:ext cx="7239000" cy="64633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&lt;http://data.example.com/employee/7369&gt; </a:t>
              </a:r>
              <a:r>
                <a:rPr lang="en-US" dirty="0" err="1"/>
                <a:t>rdf:type</a:t>
              </a:r>
              <a:r>
                <a:rPr lang="en-US" dirty="0"/>
                <a:t> </a:t>
              </a:r>
              <a:r>
                <a:rPr lang="en-US" dirty="0" err="1"/>
                <a:t>ex:Employee</a:t>
              </a:r>
              <a:r>
                <a:rPr lang="en-US" dirty="0"/>
                <a:t>.</a:t>
              </a:r>
            </a:p>
            <a:p>
              <a:r>
                <a:rPr lang="en-US" dirty="0"/>
                <a:t>&lt;http://data.example.com/employee/7369&gt; </a:t>
              </a:r>
              <a:r>
                <a:rPr lang="en-US" dirty="0" err="1"/>
                <a:t>ex:name</a:t>
              </a:r>
              <a:r>
                <a:rPr lang="en-US" dirty="0"/>
                <a:t> "SMITH".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6096000"/>
              <a:ext cx="10668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Sample output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29400" y="2826980"/>
            <a:ext cx="1752600" cy="525819"/>
            <a:chOff x="6629400" y="2667000"/>
            <a:chExt cx="1600200" cy="68580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7086600" y="29718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29400" y="2667000"/>
              <a:ext cx="16002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PK of the table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19600" y="4583668"/>
            <a:ext cx="3657600" cy="521732"/>
            <a:chOff x="4419600" y="4583668"/>
            <a:chExt cx="3276600" cy="521732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4419600" y="47244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029200" y="4583668"/>
              <a:ext cx="26670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Column name of the table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24250" y="3746541"/>
            <a:ext cx="2190750" cy="369332"/>
            <a:chOff x="3524250" y="3746541"/>
            <a:chExt cx="1885950" cy="36933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3524250" y="3962400"/>
              <a:ext cx="7239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14800" y="3746541"/>
              <a:ext cx="129540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Class name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76600" y="4121239"/>
            <a:ext cx="3086100" cy="755561"/>
            <a:chOff x="3276600" y="4121239"/>
            <a:chExt cx="2362200" cy="755561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3276600" y="44958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00500" y="4121239"/>
              <a:ext cx="163830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Property name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43400" y="2141181"/>
            <a:ext cx="1600200" cy="685800"/>
            <a:chOff x="4343400" y="2141181"/>
            <a:chExt cx="1600200" cy="68580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4800600" y="2445981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343400" y="2141181"/>
              <a:ext cx="16002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Table name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2400" y="2826981"/>
            <a:ext cx="8077200" cy="1294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2400" y="4490571"/>
            <a:ext cx="8077200" cy="1072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48200" y="5738405"/>
            <a:ext cx="417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Reference: https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://www.w3.org/TR/r2rml/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7" y="463550"/>
            <a:ext cx="7999413" cy="1433513"/>
          </a:xfrm>
        </p:spPr>
        <p:txBody>
          <a:bodyPr/>
          <a:lstStyle/>
          <a:p>
            <a:r>
              <a:rPr lang="en-US" dirty="0" smtClean="0"/>
              <a:t>Reasoning in Knowledge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Reasoning is required </a:t>
            </a:r>
            <a:r>
              <a:rPr lang="en-US" dirty="0" smtClean="0"/>
              <a:t>in knowledge base when </a:t>
            </a:r>
            <a:r>
              <a:rPr lang="en-US" dirty="0"/>
              <a:t>a program must </a:t>
            </a:r>
            <a:r>
              <a:rPr lang="en-US" dirty="0" smtClean="0"/>
              <a:t>conclude some </a:t>
            </a:r>
            <a:r>
              <a:rPr lang="en-US" dirty="0"/>
              <a:t>information </a:t>
            </a:r>
            <a:r>
              <a:rPr lang="en-US" dirty="0" smtClean="0"/>
              <a:t>that </a:t>
            </a:r>
            <a:r>
              <a:rPr lang="en-US" dirty="0"/>
              <a:t>has not been explicitly told </a:t>
            </a:r>
            <a:r>
              <a:rPr lang="en-US" dirty="0" smtClean="0"/>
              <a:t>about.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Inference is the process of creating some new information in the knowledge base from what </a:t>
            </a:r>
            <a:r>
              <a:rPr lang="en-US" dirty="0"/>
              <a:t>it already </a:t>
            </a:r>
            <a:r>
              <a:rPr lang="en-US" dirty="0" smtClean="0"/>
              <a:t>knows.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 RDF, inference is called </a:t>
            </a:r>
            <a:r>
              <a:rPr lang="en-US" i="1" dirty="0" smtClean="0"/>
              <a:t>entailment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over RDF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RDF/ RDFS Inference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OWL/ DL Inference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Rule-based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RDF(S)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RDF 1.1 Semantics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W3C</a:t>
            </a:r>
            <a:r>
              <a:rPr lang="en-US" dirty="0"/>
              <a:t> Recommendation 25 February </a:t>
            </a:r>
            <a:r>
              <a:rPr lang="en-US" dirty="0" smtClean="0"/>
              <a:t>2014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https://www.w3.org/TR/2014/REC-rdf11-mt-20140225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Include defined entailment rules for: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Subclass-of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Subproperty</a:t>
            </a:r>
            <a:r>
              <a:rPr lang="en-US" dirty="0" smtClean="0"/>
              <a:t>-of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Domain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RDF(S) Inference: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2743200" cy="292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96" y="1950821"/>
            <a:ext cx="2310007" cy="252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90600" y="5638800"/>
            <a:ext cx="12192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0" y="5454134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Subclass-of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675094"/>
            <a:ext cx="235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Asserted relationships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60130" y="4648200"/>
            <a:ext cx="235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Inferred relationships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6172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://jena.apache.org/documentation/inference/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8512"/>
          </a:xfrm>
        </p:spPr>
        <p:txBody>
          <a:bodyPr/>
          <a:lstStyle/>
          <a:p>
            <a:pPr eaLnBrk="1" hangingPunct="1"/>
            <a:r>
              <a:rPr lang="en-US" altLang="th-TH" dirty="0" smtClean="0">
                <a:latin typeface="Arial" charset="0"/>
                <a:cs typeface="Arial" charset="0"/>
              </a:rPr>
              <a:t>RDF(S) Entailment </a:t>
            </a:r>
          </a:p>
        </p:txBody>
      </p:sp>
      <p:pic>
        <p:nvPicPr>
          <p:cNvPr id="747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073150"/>
            <a:ext cx="6837363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6"/>
          <p:cNvSpPr>
            <a:spLocks noChangeArrowheads="1"/>
          </p:cNvSpPr>
          <p:nvPr/>
        </p:nvSpPr>
        <p:spPr bwMode="auto">
          <a:xfrm>
            <a:off x="1209675" y="2752725"/>
            <a:ext cx="6991350" cy="33194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6135469"/>
            <a:ext cx="8458200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Source: Dieter </a:t>
            </a:r>
            <a:r>
              <a:rPr lang="en-US" dirty="0" err="1"/>
              <a:t>Fensel</a:t>
            </a:r>
            <a:r>
              <a:rPr lang="en-US" dirty="0"/>
              <a:t> and Federico </a:t>
            </a:r>
            <a:r>
              <a:rPr lang="en-US" dirty="0" err="1"/>
              <a:t>Facca</a:t>
            </a:r>
            <a:r>
              <a:rPr lang="en-US" dirty="0"/>
              <a:t>, Semantic Web course lecture at STI: http://www.sti-innsbruck.at/teaching/curriculum/semantic-web </a:t>
            </a:r>
          </a:p>
        </p:txBody>
      </p:sp>
    </p:spTree>
    <p:extLst>
      <p:ext uri="{BB962C8B-B14F-4D97-AF65-F5344CB8AC3E}">
        <p14:creationId xmlns:p14="http://schemas.microsoft.com/office/powerpoint/2010/main" val="21909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n-US" altLang="th-TH" dirty="0">
                <a:latin typeface="Arial" charset="0"/>
                <a:cs typeface="Arial" charset="0"/>
              </a:rPr>
              <a:t>RDF(S) Entailment </a:t>
            </a:r>
            <a:endParaRPr lang="en-US" altLang="th-TH" dirty="0" smtClean="0">
              <a:latin typeface="Arial" charset="0"/>
              <a:cs typeface="Arial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073150"/>
            <a:ext cx="6837363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209675" y="4429125"/>
            <a:ext cx="6991350" cy="16430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cs typeface="+mn-cs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187450" y="1071563"/>
            <a:ext cx="6991350" cy="16589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29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6135469"/>
            <a:ext cx="8458200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Source: Dieter </a:t>
            </a:r>
            <a:r>
              <a:rPr lang="en-US" dirty="0" err="1"/>
              <a:t>Fensel</a:t>
            </a:r>
            <a:r>
              <a:rPr lang="en-US" dirty="0"/>
              <a:t> and Federico </a:t>
            </a:r>
            <a:r>
              <a:rPr lang="en-US" dirty="0" err="1"/>
              <a:t>Facca</a:t>
            </a:r>
            <a:r>
              <a:rPr lang="en-US" dirty="0"/>
              <a:t>, Semantic Web course lecture at STI: http://www.sti-innsbruck.at/teaching/curriculum/semantic-web </a:t>
            </a:r>
          </a:p>
        </p:txBody>
      </p:sp>
    </p:spTree>
    <p:extLst>
      <p:ext uri="{BB962C8B-B14F-4D97-AF65-F5344CB8AC3E}">
        <p14:creationId xmlns:p14="http://schemas.microsoft.com/office/powerpoint/2010/main" val="7764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/>
          <a:p>
            <a:r>
              <a:rPr lang="en-US" dirty="0" smtClean="0"/>
              <a:t>Introduction to Ontology-based Application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th-TH" dirty="0">
                <a:latin typeface="Arial" charset="0"/>
                <a:cs typeface="Arial" charset="0"/>
              </a:rPr>
              <a:t>RDF(S) Entailment </a:t>
            </a:r>
            <a:endParaRPr lang="en-US" altLang="th-TH" dirty="0" smtClean="0">
              <a:latin typeface="Arial" charset="0"/>
              <a:cs typeface="Arial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073150"/>
            <a:ext cx="6837363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200150" y="1071563"/>
            <a:ext cx="6991350" cy="33956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6135469"/>
            <a:ext cx="8458200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Source: Dieter </a:t>
            </a:r>
            <a:r>
              <a:rPr lang="en-US" dirty="0" err="1"/>
              <a:t>Fensel</a:t>
            </a:r>
            <a:r>
              <a:rPr lang="en-US" dirty="0"/>
              <a:t> and Federico </a:t>
            </a:r>
            <a:r>
              <a:rPr lang="en-US" dirty="0" err="1"/>
              <a:t>Facca</a:t>
            </a:r>
            <a:r>
              <a:rPr lang="en-US" dirty="0"/>
              <a:t>, Semantic Web course lecture at STI: http://www.sti-innsbruck.at/teaching/curriculum/semantic-web </a:t>
            </a:r>
          </a:p>
        </p:txBody>
      </p:sp>
    </p:spTree>
    <p:extLst>
      <p:ext uri="{BB962C8B-B14F-4D97-AF65-F5344CB8AC3E}">
        <p14:creationId xmlns:p14="http://schemas.microsoft.com/office/powerpoint/2010/main" val="14654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OWL/DL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OWL Inference is largely based on Description Logics (DL)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DL is a</a:t>
            </a:r>
            <a:r>
              <a:rPr lang="en-US" altLang="en-US" sz="3000" dirty="0" smtClean="0"/>
              <a:t> </a:t>
            </a:r>
            <a:r>
              <a:rPr lang="en-US" altLang="en-US" sz="3000" dirty="0"/>
              <a:t>family of logic </a:t>
            </a:r>
            <a:r>
              <a:rPr lang="en-US" altLang="en-US" sz="3000" dirty="0" smtClean="0"/>
              <a:t>that is fragment of First-order Logic (FOL)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Lower expressiveness than FOL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Lower computational complexity than FOL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OWL 2 Web Ontology Language </a:t>
            </a:r>
            <a:br>
              <a:rPr lang="en-US" sz="3000" dirty="0"/>
            </a:br>
            <a:r>
              <a:rPr lang="en-US" sz="3000" dirty="0"/>
              <a:t>RDF-Based Semantics (Second Edition</a:t>
            </a:r>
            <a:r>
              <a:rPr lang="en-US" sz="3000" dirty="0" smtClean="0"/>
              <a:t>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W3C </a:t>
            </a:r>
            <a:r>
              <a:rPr lang="en-US" sz="2600" dirty="0"/>
              <a:t>Recommendation 11 December </a:t>
            </a:r>
            <a:r>
              <a:rPr lang="en-US" sz="2600" dirty="0" smtClean="0"/>
              <a:t>2012</a:t>
            </a:r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https://www.w3.org/TR/owl2-rdf-based-semantics/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OWL/ DL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600" dirty="0" smtClean="0"/>
              <a:t>Include entailment </a:t>
            </a:r>
            <a:r>
              <a:rPr lang="en-US" sz="4600" dirty="0"/>
              <a:t>rules for</a:t>
            </a:r>
            <a:r>
              <a:rPr lang="en-US" sz="4600" dirty="0" smtClean="0"/>
              <a:t>:</a:t>
            </a:r>
          </a:p>
          <a:p>
            <a:pPr lvl="1"/>
            <a:r>
              <a:rPr lang="en-US" dirty="0" err="1" smtClean="0"/>
              <a:t>owl:intersectionOf</a:t>
            </a:r>
            <a:endParaRPr lang="en-US" dirty="0"/>
          </a:p>
          <a:p>
            <a:pPr lvl="1"/>
            <a:r>
              <a:rPr lang="en-US" dirty="0" err="1"/>
              <a:t>owl:unionOf</a:t>
            </a:r>
            <a:endParaRPr lang="en-US" dirty="0"/>
          </a:p>
          <a:p>
            <a:pPr lvl="1"/>
            <a:r>
              <a:rPr lang="en-US" dirty="0" err="1"/>
              <a:t>owl:equivalentClass</a:t>
            </a:r>
            <a:endParaRPr lang="en-US" dirty="0"/>
          </a:p>
          <a:p>
            <a:pPr lvl="1"/>
            <a:r>
              <a:rPr lang="en-US" dirty="0" err="1"/>
              <a:t>owl:disjointWith</a:t>
            </a:r>
            <a:endParaRPr lang="en-US" dirty="0"/>
          </a:p>
          <a:p>
            <a:pPr lvl="1"/>
            <a:r>
              <a:rPr lang="en-US" dirty="0" err="1"/>
              <a:t>owl:sameAs</a:t>
            </a:r>
            <a:r>
              <a:rPr lang="en-US" dirty="0"/>
              <a:t>, </a:t>
            </a:r>
            <a:r>
              <a:rPr lang="en-US" dirty="0" err="1"/>
              <a:t>owl:differentFrom</a:t>
            </a:r>
            <a:r>
              <a:rPr lang="en-US" dirty="0"/>
              <a:t>, </a:t>
            </a:r>
            <a:r>
              <a:rPr lang="en-US" dirty="0" err="1"/>
              <a:t>owl:distinctMembers</a:t>
            </a:r>
            <a:endParaRPr lang="en-US" dirty="0"/>
          </a:p>
          <a:p>
            <a:pPr lvl="1"/>
            <a:r>
              <a:rPr lang="en-US" dirty="0" err="1"/>
              <a:t>owl:equivalentProperty</a:t>
            </a:r>
            <a:r>
              <a:rPr lang="en-US" dirty="0"/>
              <a:t>, </a:t>
            </a:r>
            <a:r>
              <a:rPr lang="en-US" dirty="0" err="1"/>
              <a:t>owl:inverseOf</a:t>
            </a:r>
            <a:endParaRPr lang="en-US" dirty="0"/>
          </a:p>
          <a:p>
            <a:pPr lvl="1"/>
            <a:r>
              <a:rPr lang="en-US" dirty="0" err="1"/>
              <a:t>owl:FunctionalProperty</a:t>
            </a:r>
            <a:r>
              <a:rPr lang="en-US" dirty="0"/>
              <a:t>, </a:t>
            </a:r>
            <a:r>
              <a:rPr lang="en-US" dirty="0" err="1"/>
              <a:t>owl:InverseFunctionalProperty</a:t>
            </a:r>
            <a:endParaRPr lang="en-US" dirty="0"/>
          </a:p>
          <a:p>
            <a:pPr lvl="1"/>
            <a:r>
              <a:rPr lang="en-US" dirty="0" err="1"/>
              <a:t>owl:SymmeticProperty</a:t>
            </a:r>
            <a:r>
              <a:rPr lang="en-US" dirty="0"/>
              <a:t>, </a:t>
            </a:r>
            <a:r>
              <a:rPr lang="en-US" dirty="0" err="1"/>
              <a:t>owl:TransitiveProperty</a:t>
            </a:r>
            <a:endParaRPr lang="en-US" dirty="0"/>
          </a:p>
          <a:p>
            <a:pPr lvl="1"/>
            <a:r>
              <a:rPr lang="en-US" dirty="0" err="1"/>
              <a:t>owl:someValuesFrom</a:t>
            </a:r>
            <a:endParaRPr lang="en-US" dirty="0"/>
          </a:p>
          <a:p>
            <a:pPr lvl="1"/>
            <a:r>
              <a:rPr lang="en-US" dirty="0" err="1"/>
              <a:t>owl:allValuesFrom</a:t>
            </a:r>
            <a:endParaRPr lang="en-US" dirty="0"/>
          </a:p>
          <a:p>
            <a:pPr lvl="1"/>
            <a:r>
              <a:rPr lang="en-US" dirty="0" err="1"/>
              <a:t>owl:minCardinality</a:t>
            </a:r>
            <a:r>
              <a:rPr lang="en-US" dirty="0"/>
              <a:t>, </a:t>
            </a:r>
            <a:r>
              <a:rPr lang="en-US" dirty="0" err="1"/>
              <a:t>owl:maxCardinality</a:t>
            </a:r>
            <a:r>
              <a:rPr lang="en-US" dirty="0"/>
              <a:t>, </a:t>
            </a:r>
            <a:r>
              <a:rPr lang="en-US" dirty="0" err="1"/>
              <a:t>owl:cardinality</a:t>
            </a:r>
            <a:endParaRPr lang="en-US" dirty="0"/>
          </a:p>
          <a:p>
            <a:pPr lvl="1"/>
            <a:r>
              <a:rPr lang="en-US" dirty="0" err="1"/>
              <a:t>owl:hasValue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7687"/>
            <a:ext cx="8077200" cy="1433513"/>
          </a:xfrm>
        </p:spPr>
        <p:txBody>
          <a:bodyPr>
            <a:normAutofit/>
          </a:bodyPr>
          <a:lstStyle/>
          <a:p>
            <a:r>
              <a:rPr lang="en-US" dirty="0" smtClean="0"/>
              <a:t>Rules and Rule-based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Rules are representations of knowledge with conditions in some domains of logic, such as </a:t>
            </a:r>
            <a:r>
              <a:rPr lang="en-US" dirty="0" smtClean="0"/>
              <a:t>First-order logic (FOL).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rule is basically defined in form of If-then clauses containing logical functions and operations, and can be expressed in rule </a:t>
            </a:r>
            <a:r>
              <a:rPr lang="en-US" dirty="0" smtClean="0"/>
              <a:t>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rule language can enhance the ontology language by allowing one to describe relations that cannot be described using DL used in OWL.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 example of rule in FOL: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 err="1"/>
              <a:t>hasParent</a:t>
            </a:r>
            <a:r>
              <a:rPr lang="en-US" sz="2400" i="1" dirty="0"/>
              <a:t>(?x, ?y) ^ </a:t>
            </a:r>
            <a:r>
              <a:rPr lang="en-US" sz="2400" i="1" dirty="0" err="1"/>
              <a:t>hasBrother</a:t>
            </a:r>
            <a:r>
              <a:rPr lang="en-US" sz="2400" i="1" dirty="0"/>
              <a:t>(?y, ?z) → </a:t>
            </a:r>
            <a:r>
              <a:rPr lang="en-US" sz="2400" i="1" dirty="0" err="1"/>
              <a:t>hasUncle</a:t>
            </a:r>
            <a:r>
              <a:rPr lang="en-US" sz="2400" i="1" dirty="0"/>
              <a:t>(?x, ?z)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rule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FOL-</a:t>
            </a:r>
            <a:r>
              <a:rPr lang="en-US" dirty="0" err="1" smtClean="0"/>
              <a:t>RuleML</a:t>
            </a:r>
            <a:r>
              <a:rPr lang="en-US" dirty="0"/>
              <a:t> (First-order Logic Rule Markup </a:t>
            </a:r>
            <a:r>
              <a:rPr lang="en-US" dirty="0" smtClean="0"/>
              <a:t>Language)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SWRL </a:t>
            </a:r>
            <a:r>
              <a:rPr lang="en-US" dirty="0" smtClean="0"/>
              <a:t>(Semantic </a:t>
            </a:r>
            <a:r>
              <a:rPr lang="en-US" dirty="0"/>
              <a:t>Web Rule Language)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Notation3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Jena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RIF (Rule Interchange Format)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Examples of rule syntax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765908"/>
              </p:ext>
            </p:extLst>
          </p:nvPr>
        </p:nvGraphicFramePr>
        <p:xfrm>
          <a:off x="685800" y="1143000"/>
          <a:ext cx="8039100" cy="4952999"/>
        </p:xfrm>
        <a:graphic>
          <a:graphicData uri="http://schemas.openxmlformats.org/drawingml/2006/table">
            <a:tbl>
              <a:tblPr bandCol="1">
                <a:tableStyleId>{616DA210-FB5B-4158-B5E0-FEB733F419BA}</a:tableStyleId>
              </a:tblPr>
              <a:tblGrid>
                <a:gridCol w="1249417"/>
                <a:gridCol w="6789683"/>
              </a:tblGrid>
              <a:tr h="36814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SWRL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SimSun"/>
                        <a:cs typeface="Angsana New"/>
                      </a:endParaRPr>
                    </a:p>
                  </a:txBody>
                  <a:tcPr marL="93338" marR="9333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ruleml:imp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xml:base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=”#”&gt;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:_body&gt;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swrlx:individualPropertyAtom</a:t>
                      </a:r>
                      <a:endParaRPr lang="en-US" sz="11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     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swrlx:property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="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hasParent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"&gt;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&gt;a&lt;/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&gt;b&lt;/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swrlx:individualPropertyAtom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swrlx:individualPropertyAtom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swrlx:property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="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hasBrother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"&gt;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&gt;b&lt;/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&gt;c&lt;/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swrlx:individualPropertyAtom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:_body&gt;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:_head&gt;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swrlx:individualPropertyAtom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swrlx:property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="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hasUncle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"&gt;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&gt;a&lt;/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     &lt;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&gt;c&lt;/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ruleml:var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swrlx:individualPropertyAtom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:_head&gt;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&lt;/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ruleml:imp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&gt;</a:t>
                      </a:r>
                      <a:endParaRPr lang="en-US" sz="1100" dirty="0">
                        <a:effectLst/>
                        <a:latin typeface="Arial Black" panose="020B0A04020102020204" pitchFamily="34" charset="0"/>
                        <a:ea typeface="SimSun"/>
                        <a:cs typeface="Angsana New"/>
                      </a:endParaRPr>
                    </a:p>
                  </a:txBody>
                  <a:tcPr marL="93338" marR="93338" marT="0" marB="0" anchor="ctr"/>
                </a:tc>
              </a:tr>
              <a:tr h="5417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Jena Rule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SimSun"/>
                        <a:cs typeface="Angsana New"/>
                      </a:endParaRPr>
                    </a:p>
                  </a:txBody>
                  <a:tcPr marL="93338" marR="93338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 Black" panose="020B0A04020102020204" pitchFamily="34" charset="0"/>
                        </a:rPr>
                        <a:t>@prefix : &lt;#&gt;.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 Black" panose="020B0A04020102020204" pitchFamily="34" charset="0"/>
                        </a:rPr>
                        <a:t>[ RulehasUncle: ( ?a :hasFather ?b ) ( ?b :hasBrother ?c ) -&gt; ( ?a :hasUncle ?c ) ]</a:t>
                      </a:r>
                      <a:endParaRPr lang="en-US" sz="1100">
                        <a:effectLst/>
                        <a:latin typeface="Arial Black" panose="020B0A04020102020204" pitchFamily="34" charset="0"/>
                        <a:ea typeface="SimSun"/>
                        <a:cs typeface="Angsana New"/>
                      </a:endParaRPr>
                    </a:p>
                  </a:txBody>
                  <a:tcPr marL="93338" marR="93338" marT="0" marB="0" anchor="ctr"/>
                </a:tc>
              </a:tr>
              <a:tr h="7298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RIF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SimSun"/>
                        <a:cs typeface="Angsana New"/>
                      </a:endParaRPr>
                    </a:p>
                  </a:txBody>
                  <a:tcPr marL="93338" marR="9333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Document (Prefix( &lt;#&gt;)</a:t>
                      </a:r>
                      <a:b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Group (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ForAll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?a ?b ?c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And( :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hasFather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(?a ?b)  :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hasBrother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(?b ?c) )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          :- :</a:t>
                      </a:r>
                      <a:r>
                        <a:rPr lang="en-US" sz="1100" dirty="0" err="1">
                          <a:effectLst/>
                          <a:latin typeface="Arial Black" panose="020B0A04020102020204" pitchFamily="34" charset="0"/>
                        </a:rPr>
                        <a:t>hasUncle</a:t>
                      </a:r>
                      <a:r>
                        <a:rPr lang="en-US" sz="1100" dirty="0">
                          <a:effectLst/>
                          <a:latin typeface="Arial Black" panose="020B0A04020102020204" pitchFamily="34" charset="0"/>
                        </a:rPr>
                        <a:t>(?a ?c)))</a:t>
                      </a:r>
                      <a:endParaRPr lang="en-US" sz="1100" dirty="0">
                        <a:effectLst/>
                        <a:latin typeface="Arial Black" panose="020B0A04020102020204" pitchFamily="34" charset="0"/>
                        <a:ea typeface="SimSun"/>
                        <a:cs typeface="Angsana New"/>
                      </a:endParaRPr>
                    </a:p>
                  </a:txBody>
                  <a:tcPr marL="93338" marR="93338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119336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Rattanasawad</a:t>
            </a:r>
            <a:r>
              <a:rPr lang="en-US" sz="1200" dirty="0"/>
              <a:t>, T., </a:t>
            </a:r>
            <a:r>
              <a:rPr lang="en-US" sz="1200" dirty="0" err="1"/>
              <a:t>SaiKeaw</a:t>
            </a:r>
            <a:r>
              <a:rPr lang="en-US" sz="1200" dirty="0"/>
              <a:t>, K., </a:t>
            </a:r>
            <a:r>
              <a:rPr lang="en-US" sz="1200" dirty="0" err="1"/>
              <a:t>Buranarach</a:t>
            </a:r>
            <a:r>
              <a:rPr lang="en-US" sz="1200" dirty="0"/>
              <a:t>, M., and </a:t>
            </a:r>
            <a:r>
              <a:rPr lang="en-US" sz="1200" dirty="0" err="1"/>
              <a:t>Supnithi</a:t>
            </a:r>
            <a:r>
              <a:rPr lang="en-US" sz="1200" dirty="0"/>
              <a:t>, T., A Review and Comparison of Rule Languages and Rule-based Inference Engines for the Semantic Web, </a:t>
            </a:r>
            <a:r>
              <a:rPr lang="en-US" sz="1200" i="1" dirty="0"/>
              <a:t>Proc. of </a:t>
            </a:r>
            <a:r>
              <a:rPr lang="en-US" sz="1200" i="1" dirty="0" smtClean="0"/>
              <a:t>ICSEC2013 </a:t>
            </a:r>
            <a:r>
              <a:rPr lang="en-US" sz="1200" i="1" dirty="0"/>
              <a:t>- Workshop on Ontology and Semantic Web for Big </a:t>
            </a:r>
            <a:r>
              <a:rPr lang="en-US" sz="1200" i="1" dirty="0" smtClean="0"/>
              <a:t>Data</a:t>
            </a:r>
            <a:r>
              <a:rPr lang="en-US" sz="1200" dirty="0" smtClean="0"/>
              <a:t>, Sep 2013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550"/>
            <a:ext cx="8382000" cy="14335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Some rule-based </a:t>
            </a:r>
            <a:r>
              <a:rPr lang="en-US" sz="4000" dirty="0"/>
              <a:t>i</a:t>
            </a:r>
            <a:r>
              <a:rPr lang="en-US" sz="4000" dirty="0" smtClean="0"/>
              <a:t>nference </a:t>
            </a:r>
            <a:r>
              <a:rPr lang="en-US" sz="4000" dirty="0"/>
              <a:t>e</a:t>
            </a:r>
            <a:r>
              <a:rPr lang="en-US" sz="4000" dirty="0" smtClean="0"/>
              <a:t>ngines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Jena inference </a:t>
            </a:r>
            <a:r>
              <a:rPr lang="en-US" dirty="0" smtClean="0"/>
              <a:t>engine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EYE (</a:t>
            </a:r>
            <a:r>
              <a:rPr lang="en-US" dirty="0"/>
              <a:t>Euler YAP Engine</a:t>
            </a:r>
            <a:r>
              <a:rPr lang="en-US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OWLIM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BaseVISor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0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Rattanasawad</a:t>
            </a:r>
            <a:r>
              <a:rPr lang="en-US" sz="1200" dirty="0"/>
              <a:t>, T., </a:t>
            </a:r>
            <a:r>
              <a:rPr lang="en-US" sz="1200" dirty="0" err="1"/>
              <a:t>SaiKeaw</a:t>
            </a:r>
            <a:r>
              <a:rPr lang="en-US" sz="1200" dirty="0"/>
              <a:t>, K., </a:t>
            </a:r>
            <a:r>
              <a:rPr lang="en-US" sz="1200" i="1" dirty="0" err="1"/>
              <a:t>Buranarach</a:t>
            </a:r>
            <a:r>
              <a:rPr lang="en-US" sz="1200" i="1" dirty="0"/>
              <a:t>, M.</a:t>
            </a:r>
            <a:r>
              <a:rPr lang="en-US" sz="1200" dirty="0"/>
              <a:t>, and </a:t>
            </a:r>
            <a:r>
              <a:rPr lang="en-US" sz="1200" dirty="0" err="1"/>
              <a:t>Supnithi</a:t>
            </a:r>
            <a:r>
              <a:rPr lang="en-US" sz="1200" dirty="0"/>
              <a:t>, T., </a:t>
            </a:r>
            <a:r>
              <a:rPr lang="en-US" sz="1200" u="sng" dirty="0"/>
              <a:t>A Review and Comparison of Rule Languages and Rule-based Inference Engines for the Semantic Web</a:t>
            </a:r>
            <a:r>
              <a:rPr lang="en-US" sz="1200" dirty="0"/>
              <a:t>, </a:t>
            </a:r>
            <a:r>
              <a:rPr lang="en-US" sz="1200" i="1" dirty="0"/>
              <a:t>Proc. of </a:t>
            </a:r>
            <a:r>
              <a:rPr lang="en-US" sz="1200" i="1" dirty="0" smtClean="0"/>
              <a:t>ICSEC2013 </a:t>
            </a:r>
            <a:r>
              <a:rPr lang="en-US" sz="1200" i="1" dirty="0"/>
              <a:t>- Workshop on Ontology and Semantic Web for Big </a:t>
            </a:r>
            <a:r>
              <a:rPr lang="en-US" sz="1200" i="1" dirty="0" smtClean="0"/>
              <a:t>Data</a:t>
            </a:r>
            <a:r>
              <a:rPr lang="en-US" sz="1200" dirty="0" smtClean="0"/>
              <a:t>, Sep 2013</a:t>
            </a:r>
            <a:endParaRPr lang="en-US" sz="12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Knowledge Base Querying using SPARQL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Knowledge Base in RDF can be queried using SPARQL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SPARQL </a:t>
            </a:r>
            <a:r>
              <a:rPr lang="el-GR" altLang="en-US" sz="2800" dirty="0"/>
              <a:t>is based on </a:t>
            </a:r>
            <a:r>
              <a:rPr lang="el-GR" altLang="en-US" sz="2800" b="1" dirty="0"/>
              <a:t>matching </a:t>
            </a:r>
            <a:r>
              <a:rPr lang="en-US" altLang="en-US" sz="2800" b="1" dirty="0" smtClean="0"/>
              <a:t>triple</a:t>
            </a:r>
            <a:r>
              <a:rPr lang="el-GR" altLang="en-US" sz="2800" b="1" dirty="0" smtClean="0"/>
              <a:t> </a:t>
            </a:r>
            <a:r>
              <a:rPr lang="el-GR" altLang="en-US" sz="2800" b="1" dirty="0"/>
              <a:t>patterns</a:t>
            </a:r>
            <a:r>
              <a:rPr lang="en-US" altLang="en-US" sz="2800" b="1" dirty="0"/>
              <a:t> against RDF </a:t>
            </a:r>
            <a:r>
              <a:rPr lang="en-US" altLang="en-US" sz="2800" b="1" dirty="0" smtClean="0"/>
              <a:t>triples.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Triple pattern is similar to RDF triple but can contain variables.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Example</a:t>
            </a:r>
            <a:r>
              <a:rPr lang="en-US" altLang="en-US" sz="2800" dirty="0" smtClean="0"/>
              <a:t>:</a:t>
            </a:r>
            <a:endParaRPr lang="en-US" alt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</a:rPr>
              <a:t>&lt;http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://a.org/person1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</a:rPr>
              <a:t>&gt;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&lt;http://a.org/has_name&gt; </a:t>
            </a:r>
            <a:r>
              <a:rPr lang="en-US" altLang="en-US" sz="2400" dirty="0" smtClean="0">
                <a:solidFill>
                  <a:srgbClr val="FF0000"/>
                </a:solidFill>
              </a:rPr>
              <a:t>?name </a:t>
            </a:r>
            <a:r>
              <a:rPr lang="en-US" altLang="en-US" sz="2400" dirty="0"/>
              <a:t>. 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>
          <a:xfrm flipH="1">
            <a:off x="2590800" y="5594866"/>
            <a:ext cx="5334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200" y="541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of SPARQL Query</a:t>
            </a:r>
            <a:endParaRPr lang="el-GR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RDF </a:t>
            </a:r>
            <a:r>
              <a:rPr lang="el-GR" altLang="en-US" sz="2400" b="1" dirty="0" smtClean="0"/>
              <a:t>Data:</a:t>
            </a:r>
          </a:p>
          <a:p>
            <a:pPr lvl="1"/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a.org/person1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&lt;http://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a.org/has_name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“John Smith”. 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400" b="1" dirty="0" smtClean="0"/>
              <a:t>Query: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latin typeface="Courier New" pitchFamily="49" charset="0"/>
              </a:rPr>
              <a:t> </a:t>
            </a:r>
            <a:r>
              <a:rPr lang="en-US" altLang="en-US" sz="2800" dirty="0">
                <a:latin typeface="Courier New" pitchFamily="49" charset="0"/>
              </a:rPr>
              <a:t> </a:t>
            </a:r>
            <a:r>
              <a:rPr lang="el-GR" altLang="en-US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SELECT </a:t>
            </a:r>
            <a:r>
              <a:rPr lang="el-GR" altLang="en-US" sz="2400" dirty="0" smtClean="0">
                <a:solidFill>
                  <a:srgbClr val="FF0000"/>
                </a:solidFill>
                <a:latin typeface="Courier New" pitchFamily="49" charset="0"/>
              </a:rPr>
              <a:t>?</a:t>
            </a:r>
            <a:r>
              <a:rPr lang="en-US" altLang="en-US" sz="2400" dirty="0" smtClean="0">
                <a:solidFill>
                  <a:srgbClr val="FF0000"/>
                </a:solidFill>
                <a:latin typeface="Courier New" pitchFamily="49" charset="0"/>
              </a:rPr>
              <a:t>name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</a:t>
            </a:r>
            <a:r>
              <a:rPr lang="el-GR" altLang="en-US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WHERE {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&lt;http://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a.org/person1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&gt; 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			&lt;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http://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a.org/has_name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&gt; 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49" charset="0"/>
              </a:rPr>
              <a:t>?name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400" dirty="0" smtClean="0">
                <a:latin typeface="Courier New" pitchFamily="49" charset="0"/>
              </a:rPr>
              <a:t> </a:t>
            </a:r>
            <a:r>
              <a:rPr lang="en-US" altLang="en-US" sz="2400" dirty="0" smtClean="0">
                <a:latin typeface="Courier New" pitchFamily="49" charset="0"/>
              </a:rPr>
              <a:t>		</a:t>
            </a:r>
            <a:r>
              <a:rPr lang="el-GR" altLang="en-US" sz="2400" dirty="0" smtClean="0">
                <a:latin typeface="Courier New" pitchFamily="49" charset="0"/>
              </a:rPr>
              <a:t>}</a:t>
            </a:r>
            <a:r>
              <a:rPr lang="el-GR" altLang="en-US" sz="2800" dirty="0" smtClean="0">
                <a:latin typeface="Courier New" pitchFamily="49" charset="0"/>
              </a:rPr>
              <a:t> </a:t>
            </a:r>
            <a:endParaRPr lang="en-US" altLang="en-US" sz="2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400" b="1" dirty="0" smtClean="0"/>
              <a:t>Result:</a:t>
            </a:r>
            <a:r>
              <a:rPr lang="en-US" altLang="en-US" sz="2400" dirty="0" smtClean="0"/>
              <a:t> </a:t>
            </a:r>
            <a:endParaRPr lang="el-GR" altLang="en-US" sz="2400" b="1" dirty="0" smtClean="0"/>
          </a:p>
        </p:txBody>
      </p:sp>
      <p:graphicFrame>
        <p:nvGraphicFramePr>
          <p:cNvPr id="11288" name="Group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290587"/>
              </p:ext>
            </p:extLst>
          </p:nvPr>
        </p:nvGraphicFramePr>
        <p:xfrm>
          <a:off x="2362200" y="5181600"/>
          <a:ext cx="3024188" cy="1089024"/>
        </p:xfrm>
        <a:graphic>
          <a:graphicData uri="http://schemas.openxmlformats.org/drawingml/2006/table">
            <a:tbl>
              <a:tblPr/>
              <a:tblGrid>
                <a:gridCol w="302418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?name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John Smith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B0899-4F32-4A3A-B86B-DE1DC174D065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74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084263"/>
          </a:xfrm>
        </p:spPr>
        <p:txBody>
          <a:bodyPr/>
          <a:lstStyle/>
          <a:p>
            <a:r>
              <a:rPr lang="en-US" dirty="0" smtClean="0"/>
              <a:t>W3C Semantic Web Stack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729500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Using prefix in SPARQL</a:t>
            </a:r>
            <a:endParaRPr lang="el-GR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8507413" cy="42211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Query:</a:t>
            </a:r>
          </a:p>
          <a:p>
            <a:pPr eaLnBrk="1" hangingPunct="1"/>
            <a:endParaRPr lang="en-US" altLang="en-US" b="1" dirty="0" smtClean="0"/>
          </a:p>
          <a:p>
            <a:pPr lvl="1">
              <a:buNone/>
            </a:pPr>
            <a:r>
              <a:rPr lang="el-GR" altLang="en-US" dirty="0" smtClean="0">
                <a:solidFill>
                  <a:srgbClr val="002060"/>
                </a:solidFill>
                <a:latin typeface="Courier New" pitchFamily="49" charset="0"/>
              </a:rPr>
              <a:t>PREFIX </a:t>
            </a:r>
            <a:r>
              <a:rPr lang="en-US" altLang="en-US" dirty="0" smtClean="0">
                <a:solidFill>
                  <a:srgbClr val="002060"/>
                </a:solidFill>
                <a:latin typeface="Courier New" pitchFamily="49" charset="0"/>
              </a:rPr>
              <a:t>ex</a:t>
            </a:r>
            <a:r>
              <a:rPr lang="el-GR" altLang="en-US" dirty="0" smtClean="0">
                <a:solidFill>
                  <a:srgbClr val="002060"/>
                </a:solidFill>
                <a:latin typeface="Courier New" pitchFamily="49" charset="0"/>
              </a:rPr>
              <a:t>: &lt;</a:t>
            </a:r>
            <a:r>
              <a:rPr lang="en-US" altLang="en-US" dirty="0">
                <a:solidFill>
                  <a:srgbClr val="002060"/>
                </a:solidFill>
                <a:latin typeface="Courier New" pitchFamily="49" charset="0"/>
              </a:rPr>
              <a:t>http://a.org</a:t>
            </a:r>
            <a:r>
              <a:rPr lang="el-GR" altLang="en-US" dirty="0" smtClean="0">
                <a:solidFill>
                  <a:srgbClr val="002060"/>
                </a:solidFill>
                <a:latin typeface="Courier New" pitchFamily="49" charset="0"/>
              </a:rPr>
              <a:t>/&gt; </a:t>
            </a:r>
            <a:endParaRPr lang="en-US" altLang="en-US" dirty="0" smtClean="0">
              <a:solidFill>
                <a:srgbClr val="00206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l-GR" altLang="en-US" dirty="0" smtClean="0">
                <a:solidFill>
                  <a:srgbClr val="002060"/>
                </a:solidFill>
                <a:latin typeface="Courier New" pitchFamily="49" charset="0"/>
              </a:rPr>
              <a:t>SELECT </a:t>
            </a:r>
            <a:r>
              <a:rPr lang="el-GR" altLang="en-US" dirty="0" smtClean="0">
                <a:solidFill>
                  <a:srgbClr val="FF0000"/>
                </a:solidFill>
                <a:latin typeface="Courier New" pitchFamily="49" charset="0"/>
              </a:rPr>
              <a:t>?name </a:t>
            </a:r>
            <a:endParaRPr lang="en-US" altLang="en-US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l-GR" altLang="en-US" dirty="0" smtClean="0">
                <a:solidFill>
                  <a:srgbClr val="002060"/>
                </a:solidFill>
                <a:latin typeface="Courier New" pitchFamily="49" charset="0"/>
              </a:rPr>
              <a:t>WHERE { </a:t>
            </a:r>
            <a:r>
              <a:rPr lang="en-US" altLang="en-US" dirty="0" smtClean="0">
                <a:solidFill>
                  <a:srgbClr val="002060"/>
                </a:solidFill>
                <a:latin typeface="Courier New" pitchFamily="49" charset="0"/>
              </a:rPr>
              <a:t>ex:person1</a:t>
            </a:r>
            <a:r>
              <a:rPr lang="el-GR" altLang="en-US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itchFamily="49" charset="0"/>
              </a:rPr>
              <a:t>ex</a:t>
            </a:r>
            <a:r>
              <a:rPr lang="el-GR" altLang="en-US" dirty="0" smtClean="0">
                <a:solidFill>
                  <a:srgbClr val="002060"/>
                </a:solidFill>
                <a:latin typeface="Courier New" pitchFamily="49" charset="0"/>
              </a:rPr>
              <a:t>:</a:t>
            </a:r>
            <a:r>
              <a:rPr lang="en-US" altLang="en-US" dirty="0" smtClean="0">
                <a:solidFill>
                  <a:srgbClr val="002060"/>
                </a:solidFill>
                <a:latin typeface="Courier New" pitchFamily="49" charset="0"/>
              </a:rPr>
              <a:t>has_</a:t>
            </a:r>
            <a:r>
              <a:rPr lang="el-GR" altLang="en-US" dirty="0" smtClean="0">
                <a:solidFill>
                  <a:srgbClr val="002060"/>
                </a:solidFill>
                <a:latin typeface="Courier New" pitchFamily="49" charset="0"/>
              </a:rPr>
              <a:t>name </a:t>
            </a:r>
            <a:r>
              <a:rPr lang="el-GR" altLang="en-US" dirty="0" smtClean="0">
                <a:solidFill>
                  <a:srgbClr val="FF0000"/>
                </a:solidFill>
                <a:latin typeface="Courier New" pitchFamily="49" charset="0"/>
              </a:rPr>
              <a:t>?name </a:t>
            </a:r>
            <a:r>
              <a:rPr lang="el-GR" altLang="en-US" dirty="0" smtClean="0">
                <a:solidFill>
                  <a:srgbClr val="002060"/>
                </a:solidFill>
                <a:latin typeface="Courier New" pitchFamily="49" charset="0"/>
              </a:rPr>
              <a:t>.</a:t>
            </a:r>
            <a:r>
              <a:rPr lang="en-US" altLang="en-US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  <a:r>
              <a:rPr lang="el-GR" altLang="en-US" dirty="0" smtClean="0">
                <a:solidFill>
                  <a:srgbClr val="002060"/>
                </a:solidFill>
                <a:latin typeface="Courier New" pitchFamily="49" charset="0"/>
              </a:rPr>
              <a:t>} </a:t>
            </a:r>
            <a:endParaRPr lang="en-US" altLang="en-US" dirty="0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1150"/>
            <a:ext cx="7770813" cy="11366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Using FILTER</a:t>
            </a:r>
            <a:endParaRPr lang="el-GR" alt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8229600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/>
              <a:t>Query:</a:t>
            </a:r>
          </a:p>
          <a:p>
            <a:pPr lvl="1">
              <a:buNone/>
            </a:pP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PREFIX </a:t>
            </a:r>
            <a:r>
              <a:rPr lang="en-US" altLang="en-US" sz="1800" dirty="0">
                <a:solidFill>
                  <a:srgbClr val="002060"/>
                </a:solidFill>
                <a:latin typeface="Courier New" pitchFamily="49" charset="0"/>
              </a:rPr>
              <a:t>ex</a:t>
            </a:r>
            <a:r>
              <a:rPr lang="el-GR" altLang="en-US" sz="1800" dirty="0">
                <a:solidFill>
                  <a:srgbClr val="002060"/>
                </a:solidFill>
                <a:latin typeface="Courier New" pitchFamily="49" charset="0"/>
              </a:rPr>
              <a:t>: &lt;</a:t>
            </a:r>
            <a:r>
              <a:rPr lang="en-US" altLang="en-US" sz="1800" dirty="0">
                <a:solidFill>
                  <a:srgbClr val="002060"/>
                </a:solidFill>
                <a:latin typeface="Courier New" pitchFamily="49" charset="0"/>
              </a:rPr>
              <a:t>http://a.org</a:t>
            </a:r>
            <a:r>
              <a:rPr lang="el-GR" altLang="en-US" sz="1800" dirty="0">
                <a:solidFill>
                  <a:srgbClr val="002060"/>
                </a:solidFill>
                <a:latin typeface="Courier New" pitchFamily="49" charset="0"/>
              </a:rPr>
              <a:t>/&gt; </a:t>
            </a:r>
            <a:endParaRPr lang="en-US" altLang="en-US" sz="1800" dirty="0">
              <a:solidFill>
                <a:srgbClr val="002060"/>
              </a:solidFill>
              <a:latin typeface="Courier New" pitchFamily="49" charset="0"/>
            </a:endParaRPr>
          </a:p>
          <a:p>
            <a:pPr lvl="1">
              <a:buNone/>
            </a:pPr>
            <a:r>
              <a:rPr lang="el-GR" altLang="en-US" sz="1800" dirty="0">
                <a:solidFill>
                  <a:srgbClr val="002060"/>
                </a:solidFill>
                <a:latin typeface="Courier New" pitchFamily="49" charset="0"/>
              </a:rPr>
              <a:t>SELECT ?name 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?age</a:t>
            </a:r>
            <a:endParaRPr lang="en-US" altLang="en-US" sz="1800" dirty="0">
              <a:solidFill>
                <a:srgbClr val="002060"/>
              </a:solidFill>
              <a:latin typeface="Courier New" pitchFamily="49" charset="0"/>
            </a:endParaRPr>
          </a:p>
          <a:p>
            <a:pPr lvl="1">
              <a:buNone/>
            </a:pPr>
            <a:r>
              <a:rPr lang="el-GR" altLang="en-US" sz="1800" dirty="0">
                <a:solidFill>
                  <a:srgbClr val="002060"/>
                </a:solidFill>
                <a:latin typeface="Courier New" pitchFamily="49" charset="0"/>
              </a:rPr>
              <a:t>WHERE { </a:t>
            </a:r>
            <a:r>
              <a:rPr lang="en-US" altLang="en-US" sz="1800" dirty="0" smtClean="0">
                <a:solidFill>
                  <a:srgbClr val="FF0000"/>
                </a:solidFill>
                <a:latin typeface="Courier New" pitchFamily="49" charset="0"/>
              </a:rPr>
              <a:t>?x</a:t>
            </a: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  <a:r>
              <a:rPr lang="en-US" altLang="en-US" sz="1800" dirty="0">
                <a:solidFill>
                  <a:srgbClr val="002060"/>
                </a:solidFill>
                <a:latin typeface="Courier New" pitchFamily="49" charset="0"/>
              </a:rPr>
              <a:t>ex</a:t>
            </a:r>
            <a:r>
              <a:rPr lang="el-GR" altLang="en-US" sz="1800" dirty="0">
                <a:solidFill>
                  <a:srgbClr val="002060"/>
                </a:solidFill>
                <a:latin typeface="Courier New" pitchFamily="49" charset="0"/>
              </a:rPr>
              <a:t>:</a:t>
            </a:r>
            <a:r>
              <a:rPr lang="en-US" altLang="en-US" sz="1800" dirty="0">
                <a:solidFill>
                  <a:srgbClr val="002060"/>
                </a:solidFill>
                <a:latin typeface="Courier New" pitchFamily="49" charset="0"/>
              </a:rPr>
              <a:t>has_</a:t>
            </a:r>
            <a:r>
              <a:rPr lang="el-GR" altLang="en-US" sz="1800" dirty="0">
                <a:solidFill>
                  <a:srgbClr val="002060"/>
                </a:solidFill>
                <a:latin typeface="Courier New" pitchFamily="49" charset="0"/>
              </a:rPr>
              <a:t>name </a:t>
            </a:r>
            <a:r>
              <a:rPr lang="el-GR" altLang="en-US" sz="1800" dirty="0">
                <a:solidFill>
                  <a:srgbClr val="FF0000"/>
                </a:solidFill>
                <a:latin typeface="Courier New" pitchFamily="49" charset="0"/>
              </a:rPr>
              <a:t>?name </a:t>
            </a:r>
            <a:r>
              <a:rPr lang="el-GR" altLang="en-US" sz="1800" dirty="0">
                <a:solidFill>
                  <a:srgbClr val="002060"/>
                </a:solidFill>
                <a:latin typeface="Courier New" pitchFamily="49" charset="0"/>
              </a:rPr>
              <a:t>.</a:t>
            </a:r>
            <a:r>
              <a:rPr lang="en-US" altLang="en-US" sz="1800" dirty="0">
                <a:solidFill>
                  <a:srgbClr val="002060"/>
                </a:solidFill>
                <a:latin typeface="Courier New" pitchFamily="49" charset="0"/>
              </a:rPr>
              <a:t> </a:t>
            </a:r>
            <a:endParaRPr lang="en-US" altLang="en-US" sz="1800" dirty="0" smtClean="0">
              <a:solidFill>
                <a:srgbClr val="002060"/>
              </a:solidFill>
              <a:latin typeface="Courier New" pitchFamily="49" charset="0"/>
            </a:endParaRPr>
          </a:p>
          <a:p>
            <a:pPr lvl="1">
              <a:buNone/>
            </a:pPr>
            <a:r>
              <a:rPr lang="en-US" altLang="en-US" sz="1800" dirty="0">
                <a:solidFill>
                  <a:srgbClr val="002060"/>
                </a:solidFill>
                <a:latin typeface="Courier New" pitchFamily="49" charset="0"/>
              </a:rPr>
              <a:t>	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	     </a:t>
            </a:r>
            <a:r>
              <a:rPr lang="en-US" altLang="en-US" sz="1800" dirty="0" smtClean="0">
                <a:solidFill>
                  <a:srgbClr val="FF0000"/>
                </a:solidFill>
                <a:latin typeface="Courier New" pitchFamily="49" charset="0"/>
              </a:rPr>
              <a:t>?x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  <a:r>
              <a:rPr lang="en-US" altLang="en-US" sz="1800" dirty="0" err="1" smtClean="0">
                <a:solidFill>
                  <a:srgbClr val="002060"/>
                </a:solidFill>
                <a:latin typeface="Courier New" pitchFamily="49" charset="0"/>
              </a:rPr>
              <a:t>ex:has_age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FF0000"/>
                </a:solidFill>
                <a:latin typeface="Courier New" pitchFamily="49" charset="0"/>
              </a:rPr>
              <a:t>?age 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.</a:t>
            </a:r>
          </a:p>
          <a:p>
            <a:pPr lvl="1"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		        </a:t>
            </a: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FILTER (</a:t>
            </a:r>
            <a:r>
              <a:rPr lang="el-GR" altLang="en-US" sz="1800" dirty="0" smtClean="0">
                <a:solidFill>
                  <a:srgbClr val="FF0000"/>
                </a:solidFill>
                <a:latin typeface="Courier New" pitchFamily="49" charset="0"/>
              </a:rPr>
              <a:t>?</a:t>
            </a:r>
            <a:r>
              <a:rPr lang="en-US" altLang="en-US" sz="1800" dirty="0" smtClean="0">
                <a:solidFill>
                  <a:srgbClr val="FF0000"/>
                </a:solidFill>
                <a:latin typeface="Courier New" pitchFamily="49" charset="0"/>
              </a:rPr>
              <a:t>age</a:t>
            </a: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  <a:r>
              <a:rPr lang="el-GR" altLang="en-US" sz="1800" dirty="0">
                <a:solidFill>
                  <a:srgbClr val="002060"/>
                </a:solidFill>
                <a:latin typeface="Courier New" pitchFamily="49" charset="0"/>
              </a:rPr>
              <a:t>&lt; </a:t>
            </a: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30)} </a:t>
            </a:r>
            <a:endParaRPr lang="en-US" altLang="en-US" sz="1600" dirty="0" smtClean="0"/>
          </a:p>
          <a:p>
            <a:pPr eaLnBrk="1" hangingPunct="1"/>
            <a:r>
              <a:rPr lang="en-US" altLang="en-US" sz="2800" b="1" dirty="0" smtClean="0"/>
              <a:t>Result: </a:t>
            </a:r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l-GR" altLang="en-US" dirty="0" smtClean="0"/>
          </a:p>
        </p:txBody>
      </p:sp>
      <p:graphicFrame>
        <p:nvGraphicFramePr>
          <p:cNvPr id="512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5564"/>
              </p:ext>
            </p:extLst>
          </p:nvPr>
        </p:nvGraphicFramePr>
        <p:xfrm>
          <a:off x="2743200" y="5257800"/>
          <a:ext cx="3889375" cy="1001712"/>
        </p:xfrm>
        <a:graphic>
          <a:graphicData uri="http://schemas.openxmlformats.org/drawingml/2006/table">
            <a:tbl>
              <a:tblPr/>
              <a:tblGrid>
                <a:gridCol w="2449512"/>
                <a:gridCol w="143986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?name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?age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John Smith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09600" y="1295400"/>
            <a:ext cx="8382000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/>
              <a:t>RDF </a:t>
            </a:r>
            <a:r>
              <a:rPr lang="el-GR" altLang="en-US" sz="2800" b="1" dirty="0"/>
              <a:t>Data</a:t>
            </a:r>
            <a:r>
              <a:rPr lang="el-GR" altLang="en-US" sz="2800" b="1" dirty="0" smtClean="0"/>
              <a:t>:</a:t>
            </a:r>
            <a:endParaRPr lang="en-US" altLang="en-US" sz="2800" b="1" dirty="0" smtClean="0"/>
          </a:p>
          <a:p>
            <a:pPr>
              <a:lnSpc>
                <a:spcPct val="80000"/>
              </a:lnSpc>
            </a:pPr>
            <a:endParaRPr lang="en-US" altLang="en-US" dirty="0" smtClean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http://a.org/person1&gt; &lt;http://a.org/has_name&gt; “John Smith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&lt;http://a.org/person1&gt; &lt;http://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a.org/has_age&gt; “23”.  </a:t>
            </a:r>
            <a:endParaRPr lang="en-US" altLang="en-US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9750"/>
            <a:ext cx="7770813" cy="10604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Using String FILTER</a:t>
            </a:r>
            <a:endParaRPr lang="el-GR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002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 smtClean="0"/>
              <a:t>Query: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l-GR" altLang="en-US" sz="2000" dirty="0" smtClean="0">
                <a:solidFill>
                  <a:srgbClr val="002060"/>
                </a:solidFill>
                <a:latin typeface="Courier New" pitchFamily="49" charset="0"/>
              </a:rPr>
              <a:t>PREFIX 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itchFamily="49" charset="0"/>
              </a:rPr>
              <a:t>ex</a:t>
            </a:r>
            <a:r>
              <a:rPr lang="el-GR" altLang="en-US" sz="2000" dirty="0" smtClean="0">
                <a:solidFill>
                  <a:srgbClr val="002060"/>
                </a:solidFill>
                <a:latin typeface="Courier New" pitchFamily="49" charset="0"/>
              </a:rPr>
              <a:t>: &lt;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itchFamily="49" charset="0"/>
              </a:rPr>
              <a:t>http://a.org</a:t>
            </a:r>
            <a:r>
              <a:rPr lang="el-GR" altLang="en-US" sz="2000" dirty="0" smtClean="0">
                <a:solidFill>
                  <a:srgbClr val="002060"/>
                </a:solidFill>
                <a:latin typeface="Courier New" pitchFamily="49" charset="0"/>
              </a:rPr>
              <a:t>/&gt; </a:t>
            </a:r>
            <a:endParaRPr lang="en-US" altLang="en-US" sz="2000" dirty="0" smtClean="0">
              <a:solidFill>
                <a:srgbClr val="002060"/>
              </a:solidFill>
              <a:latin typeface="Courier New" pitchFamily="49" charset="0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l-GR" altLang="en-US" sz="2000" dirty="0" smtClean="0">
                <a:solidFill>
                  <a:srgbClr val="002060"/>
                </a:solidFill>
                <a:latin typeface="Courier New" pitchFamily="49" charset="0"/>
              </a:rPr>
              <a:t>SELECT </a:t>
            </a:r>
            <a:r>
              <a:rPr lang="el-GR" altLang="en-US" sz="2000" dirty="0" smtClean="0">
                <a:solidFill>
                  <a:srgbClr val="FF0000"/>
                </a:solidFill>
                <a:latin typeface="Courier New" pitchFamily="49" charset="0"/>
              </a:rPr>
              <a:t>?name </a:t>
            </a:r>
            <a:r>
              <a:rPr lang="en-US" altLang="en-US" sz="2000" dirty="0" smtClean="0">
                <a:solidFill>
                  <a:srgbClr val="FF0000"/>
                </a:solidFill>
                <a:latin typeface="Courier New" pitchFamily="49" charset="0"/>
              </a:rPr>
              <a:t>?age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l-GR" altLang="en-US" sz="2000" dirty="0" smtClean="0">
                <a:solidFill>
                  <a:srgbClr val="002060"/>
                </a:solidFill>
                <a:latin typeface="Courier New" pitchFamily="49" charset="0"/>
              </a:rPr>
              <a:t>WHERE { 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itchFamily="49" charset="0"/>
              </a:rPr>
              <a:t>?x</a:t>
            </a:r>
            <a:r>
              <a:rPr lang="el-GR" altLang="en-US" sz="2000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itchFamily="49" charset="0"/>
              </a:rPr>
              <a:t>ex</a:t>
            </a:r>
            <a:r>
              <a:rPr lang="el-GR" altLang="en-US" sz="2000" dirty="0" smtClean="0">
                <a:solidFill>
                  <a:srgbClr val="002060"/>
                </a:solidFill>
                <a:latin typeface="Courier New" pitchFamily="49" charset="0"/>
              </a:rPr>
              <a:t>: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itchFamily="49" charset="0"/>
              </a:rPr>
              <a:t>has_</a:t>
            </a:r>
            <a:r>
              <a:rPr lang="el-GR" altLang="en-US" sz="2000" dirty="0" smtClean="0">
                <a:solidFill>
                  <a:srgbClr val="002060"/>
                </a:solidFill>
                <a:latin typeface="Courier New" pitchFamily="49" charset="0"/>
              </a:rPr>
              <a:t>name </a:t>
            </a:r>
            <a:r>
              <a:rPr lang="el-GR" altLang="en-US" sz="2000" dirty="0" smtClean="0">
                <a:solidFill>
                  <a:srgbClr val="FF0000"/>
                </a:solidFill>
                <a:latin typeface="Courier New" pitchFamily="49" charset="0"/>
              </a:rPr>
              <a:t>?name </a:t>
            </a:r>
            <a:r>
              <a:rPr lang="el-GR" altLang="en-US" sz="2000" dirty="0" smtClean="0">
                <a:solidFill>
                  <a:srgbClr val="002060"/>
                </a:solidFill>
                <a:latin typeface="Courier New" pitchFamily="49" charset="0"/>
              </a:rPr>
              <a:t>.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000" dirty="0" smtClean="0">
                <a:solidFill>
                  <a:srgbClr val="002060"/>
                </a:solidFill>
                <a:latin typeface="Courier New" pitchFamily="49" charset="0"/>
              </a:rPr>
              <a:t>		     ?x </a:t>
            </a:r>
            <a:r>
              <a:rPr lang="en-US" altLang="en-US" sz="2000" dirty="0" err="1" smtClean="0">
                <a:solidFill>
                  <a:srgbClr val="002060"/>
                </a:solidFill>
                <a:latin typeface="Courier New" pitchFamily="49" charset="0"/>
              </a:rPr>
              <a:t>ex:has_age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Courier New" pitchFamily="49" charset="0"/>
              </a:rPr>
              <a:t>?age 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itchFamily="49" charset="0"/>
              </a:rPr>
              <a:t>.</a:t>
            </a:r>
          </a:p>
          <a:p>
            <a:pPr lvl="1">
              <a:buNone/>
            </a:pPr>
            <a:r>
              <a:rPr lang="en-US" altLang="en-US" sz="2000" dirty="0" smtClean="0">
                <a:solidFill>
                  <a:srgbClr val="002060"/>
                </a:solidFill>
                <a:latin typeface="Courier New" pitchFamily="49" charset="0"/>
              </a:rPr>
              <a:t>		        FILTER (regex(</a:t>
            </a:r>
            <a:r>
              <a:rPr lang="en-US" altLang="en-US" sz="2000" dirty="0" smtClean="0">
                <a:solidFill>
                  <a:srgbClr val="FF0000"/>
                </a:solidFill>
                <a:latin typeface="Courier New" pitchFamily="49" charset="0"/>
              </a:rPr>
              <a:t>?name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itchFamily="49" charset="0"/>
              </a:rPr>
              <a:t>, “john”, “</a:t>
            </a:r>
            <a:r>
              <a:rPr lang="en-US" altLang="en-US" sz="2000" dirty="0" err="1" smtClean="0">
                <a:solidFill>
                  <a:srgbClr val="002060"/>
                </a:solidFill>
                <a:latin typeface="Courier New" pitchFamily="49" charset="0"/>
              </a:rPr>
              <a:t>i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itchFamily="49" charset="0"/>
              </a:rPr>
              <a:t>”))</a:t>
            </a:r>
            <a:r>
              <a:rPr lang="el-GR" altLang="en-US" sz="2000" dirty="0" smtClean="0">
                <a:solidFill>
                  <a:srgbClr val="002060"/>
                </a:solidFill>
                <a:latin typeface="Courier New" pitchFamily="49" charset="0"/>
              </a:rPr>
              <a:t>} </a:t>
            </a:r>
            <a:endParaRPr lang="en-US" altLang="en-US" sz="1800" dirty="0" smtClean="0">
              <a:solidFill>
                <a:srgbClr val="002060"/>
              </a:solidFill>
            </a:endParaRPr>
          </a:p>
          <a:p>
            <a:r>
              <a:rPr lang="en-US" altLang="en-US" sz="2800" b="1" dirty="0" smtClean="0"/>
              <a:t>Result: </a:t>
            </a:r>
          </a:p>
          <a:p>
            <a:pPr lvl="1">
              <a:buFontTx/>
              <a:buNone/>
            </a:pPr>
            <a:endParaRPr lang="en-US" altLang="en-US" dirty="0" smtClean="0"/>
          </a:p>
          <a:p>
            <a:pPr lvl="1">
              <a:buFontTx/>
              <a:buNone/>
            </a:pPr>
            <a:endParaRPr lang="el-GR" altLang="en-US" dirty="0" smtClean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24822"/>
              </p:ext>
            </p:extLst>
          </p:nvPr>
        </p:nvGraphicFramePr>
        <p:xfrm>
          <a:off x="2209800" y="4648200"/>
          <a:ext cx="3889375" cy="1001712"/>
        </p:xfrm>
        <a:graphic>
          <a:graphicData uri="http://schemas.openxmlformats.org/drawingml/2006/table">
            <a:tbl>
              <a:tblPr/>
              <a:tblGrid>
                <a:gridCol w="2449512"/>
                <a:gridCol w="143986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?name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?age</a:t>
                      </a:r>
                      <a:endParaRPr kumimoji="0" 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John Smith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3551"/>
            <a:ext cx="7770813" cy="83184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Using OPTIONAL</a:t>
            </a:r>
            <a:endParaRPr lang="el-GR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25146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 smtClean="0"/>
              <a:t>Query: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PREFIX 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ex</a:t>
            </a: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: &lt;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http://a.org</a:t>
            </a: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/&gt; </a:t>
            </a:r>
            <a:endParaRPr lang="en-US" altLang="en-US" sz="1800" dirty="0" smtClean="0">
              <a:solidFill>
                <a:srgbClr val="002060"/>
              </a:solidFill>
              <a:latin typeface="Courier New" pitchFamily="49" charset="0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SELECT </a:t>
            </a:r>
            <a:r>
              <a:rPr lang="el-GR" altLang="en-US" sz="1800" dirty="0" smtClean="0">
                <a:solidFill>
                  <a:srgbClr val="FF0000"/>
                </a:solidFill>
                <a:latin typeface="Courier New" pitchFamily="49" charset="0"/>
              </a:rPr>
              <a:t>?name </a:t>
            </a:r>
            <a:r>
              <a:rPr lang="en-US" altLang="en-US" sz="1800" dirty="0" smtClean="0">
                <a:solidFill>
                  <a:srgbClr val="FF0000"/>
                </a:solidFill>
                <a:latin typeface="Courier New" pitchFamily="49" charset="0"/>
              </a:rPr>
              <a:t>?age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WHERE { 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     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2060"/>
                </a:solidFill>
                <a:latin typeface="Courier New" pitchFamily="49" charset="0"/>
              </a:rPr>
              <a:t>	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		    ?x</a:t>
            </a: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ex</a:t>
            </a: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: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has_</a:t>
            </a: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name </a:t>
            </a:r>
            <a:r>
              <a:rPr lang="el-GR" altLang="en-US" sz="1800" dirty="0" smtClean="0">
                <a:solidFill>
                  <a:srgbClr val="FF0000"/>
                </a:solidFill>
                <a:latin typeface="Courier New" pitchFamily="49" charset="0"/>
              </a:rPr>
              <a:t>?name </a:t>
            </a:r>
            <a:r>
              <a:rPr lang="el-GR" altLang="en-US" sz="1800" dirty="0" smtClean="0">
                <a:solidFill>
                  <a:srgbClr val="002060"/>
                </a:solidFill>
                <a:latin typeface="Courier New" pitchFamily="49" charset="0"/>
              </a:rPr>
              <a:t>.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2060"/>
                </a:solidFill>
                <a:latin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   OPTIONAL{ ?x </a:t>
            </a:r>
            <a:r>
              <a:rPr lang="en-US" altLang="en-US" sz="1800" dirty="0" err="1" smtClean="0">
                <a:solidFill>
                  <a:srgbClr val="002060"/>
                </a:solidFill>
                <a:latin typeface="Courier New" pitchFamily="49" charset="0"/>
              </a:rPr>
              <a:t>ex:has_age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FF0000"/>
                </a:solidFill>
                <a:latin typeface="Courier New" pitchFamily="49" charset="0"/>
              </a:rPr>
              <a:t>?age 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}</a:t>
            </a:r>
            <a:r>
              <a:rPr lang="en-US" altLang="en-US" sz="1800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800" dirty="0" smtClean="0">
                <a:solidFill>
                  <a:srgbClr val="002060"/>
                </a:solidFill>
                <a:latin typeface="Courier New" pitchFamily="49" charset="0"/>
              </a:rPr>
              <a:t>.</a:t>
            </a:r>
          </a:p>
          <a:p>
            <a:pPr lvl="1">
              <a:buNone/>
            </a:pPr>
            <a:r>
              <a:rPr lang="en-US" altLang="en-US" sz="1800" dirty="0" smtClean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en-US" sz="2800" b="1" dirty="0" smtClean="0"/>
              <a:t>Result: </a:t>
            </a:r>
          </a:p>
          <a:p>
            <a:pPr lvl="1">
              <a:buFontTx/>
              <a:buNone/>
            </a:pPr>
            <a:endParaRPr lang="en-US" altLang="en-US" dirty="0" smtClean="0"/>
          </a:p>
          <a:p>
            <a:pPr lvl="1">
              <a:buFontTx/>
              <a:buNone/>
            </a:pPr>
            <a:endParaRPr lang="el-GR" altLang="en-US" dirty="0" smtClean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4768"/>
              </p:ext>
            </p:extLst>
          </p:nvPr>
        </p:nvGraphicFramePr>
        <p:xfrm>
          <a:off x="2511425" y="4953000"/>
          <a:ext cx="3889375" cy="1546224"/>
        </p:xfrm>
        <a:graphic>
          <a:graphicData uri="http://schemas.openxmlformats.org/drawingml/2006/table">
            <a:tbl>
              <a:tblPr/>
              <a:tblGrid>
                <a:gridCol w="2449512"/>
                <a:gridCol w="143986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?name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?age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John Smith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Mary Clark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1295400"/>
            <a:ext cx="838200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/>
              <a:t>RDF </a:t>
            </a:r>
            <a:r>
              <a:rPr lang="el-GR" altLang="en-US" sz="2800" b="1" dirty="0"/>
              <a:t>Data</a:t>
            </a:r>
            <a:r>
              <a:rPr lang="el-GR" altLang="en-US" sz="2800" b="1" dirty="0" smtClean="0"/>
              <a:t>:</a:t>
            </a:r>
            <a:endParaRPr lang="en-US" altLang="en-US" sz="2800" b="1" dirty="0" smtClean="0"/>
          </a:p>
          <a:p>
            <a:pPr>
              <a:lnSpc>
                <a:spcPct val="80000"/>
              </a:lnSpc>
            </a:pPr>
            <a:endParaRPr lang="en-US" altLang="en-US" dirty="0" smtClean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http://a.org/person1&gt; &lt;http://a.org/has_name&gt; “John Smith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&lt;http://a.org/person1&gt; &lt;http://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a.org/has_age&gt; “23”.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a.org/person2&gt; 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&lt;http://a.org/has_name&gt; 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“Mary Clark”.</a:t>
            </a:r>
            <a:endParaRPr lang="en-US" altLang="en-US" dirty="0">
              <a:solidFill>
                <a:schemeClr val="tx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106045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7" y="1905000"/>
            <a:ext cx="7770813" cy="472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Steps of Ontology-based Application Development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Creating ontology as schema for knowledge base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Building the knowledge base from existing data source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RDB2RDF Data Mapping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Apply reasoning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O</a:t>
            </a:r>
            <a:r>
              <a:rPr lang="en-US" sz="2000" dirty="0" smtClean="0"/>
              <a:t>ntology and/or Rule-based Inference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Querying the </a:t>
            </a:r>
            <a:r>
              <a:rPr lang="en-US" sz="2400" dirty="0"/>
              <a:t>k</a:t>
            </a:r>
            <a:r>
              <a:rPr lang="en-US" sz="2400" dirty="0" smtClean="0"/>
              <a:t>nowledge base using SPARQL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Ontology Application Management Framework (OAM) Framework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58674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Buranarach</a:t>
            </a:r>
            <a:r>
              <a:rPr lang="en-US" sz="1200" dirty="0"/>
              <a:t>, M., </a:t>
            </a:r>
            <a:r>
              <a:rPr lang="en-US" sz="1200" dirty="0" err="1"/>
              <a:t>Supnithi</a:t>
            </a:r>
            <a:r>
              <a:rPr lang="en-US" sz="1200" dirty="0"/>
              <a:t>, T., Thein, Y.M., </a:t>
            </a:r>
            <a:r>
              <a:rPr lang="en-US" sz="1200" dirty="0" err="1"/>
              <a:t>Ruangrajitpakorn</a:t>
            </a:r>
            <a:r>
              <a:rPr lang="en-US" sz="1200" dirty="0"/>
              <a:t>, T., </a:t>
            </a:r>
            <a:r>
              <a:rPr lang="en-US" sz="1200" dirty="0" err="1"/>
              <a:t>Rattanasawad</a:t>
            </a:r>
            <a:r>
              <a:rPr lang="en-US" sz="1200" dirty="0"/>
              <a:t>, T., </a:t>
            </a:r>
            <a:r>
              <a:rPr lang="en-US" sz="1200" dirty="0" err="1"/>
              <a:t>Wongpatikaseree</a:t>
            </a:r>
            <a:r>
              <a:rPr lang="en-US" sz="1200" dirty="0"/>
              <a:t>, K., Lim, A. O., Tan Y., and </a:t>
            </a:r>
            <a:r>
              <a:rPr lang="en-US" sz="1200" dirty="0" err="1"/>
              <a:t>Assawamakin</a:t>
            </a:r>
            <a:r>
              <a:rPr lang="en-US" sz="1200" dirty="0"/>
              <a:t>, A., OAM: An Ontology Application Management Framework for Simplifying Ontology-based Semantic Web Application Development, International Journal of Software Engineering and Knowledge Engineering (IJSEKE), Vol. 26, No. 1, Feb 2016, 115-145.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5273189"/>
            <a:ext cx="483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http://lst.nectec.or.th/oam/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learning curve and efforts demanded in building </a:t>
            </a:r>
            <a:r>
              <a:rPr lang="en-US" dirty="0" smtClean="0"/>
              <a:t>ontology-based applications.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development tools </a:t>
            </a:r>
            <a:r>
              <a:rPr lang="en-US" dirty="0" smtClean="0"/>
              <a:t>are </a:t>
            </a:r>
            <a:r>
              <a:rPr lang="en-US" dirty="0"/>
              <a:t>designed for </a:t>
            </a:r>
            <a:r>
              <a:rPr lang="en-US" dirty="0" smtClean="0"/>
              <a:t>programmers, not for </a:t>
            </a:r>
            <a:r>
              <a:rPr lang="en-US" dirty="0"/>
              <a:t>domain </a:t>
            </a:r>
            <a:r>
              <a:rPr lang="en-US" dirty="0" smtClean="0"/>
              <a:t>experts.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Simplifying development of </a:t>
            </a:r>
            <a:r>
              <a:rPr lang="en-US" dirty="0" smtClean="0"/>
              <a:t>ontology –based applications </a:t>
            </a:r>
            <a:r>
              <a:rPr lang="en-US" dirty="0"/>
              <a:t>is important in promoting </a:t>
            </a:r>
            <a:r>
              <a:rPr lang="en-US" dirty="0" smtClean="0"/>
              <a:t>adoption of the Semantic </a:t>
            </a:r>
            <a:r>
              <a:rPr lang="en-US" dirty="0"/>
              <a:t>Web </a:t>
            </a:r>
            <a:r>
              <a:rPr lang="en-US" dirty="0" smtClean="0"/>
              <a:t>technologies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OAM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321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reusable and configurable </a:t>
            </a:r>
            <a:r>
              <a:rPr lang="en-US" sz="2800" dirty="0" smtClean="0"/>
              <a:t>application templates.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No programming skill is required.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Domain experts can build their own application prototypes.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Application template is </a:t>
            </a:r>
            <a:r>
              <a:rPr lang="en-US" sz="2800" dirty="0" smtClean="0"/>
              <a:t>ideal </a:t>
            </a:r>
            <a:r>
              <a:rPr lang="en-US" sz="2800" dirty="0"/>
              <a:t>for rapid prototyping and hypotheses testing.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framework </a:t>
            </a:r>
            <a:r>
              <a:rPr lang="en-US" sz="2800" dirty="0" smtClean="0"/>
              <a:t>provides Web API </a:t>
            </a:r>
            <a:r>
              <a:rPr lang="en-US" sz="2800" dirty="0"/>
              <a:t>to support a more advanced application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th-TH" sz="3000" dirty="0"/>
              <a:t>Supports </a:t>
            </a:r>
            <a:r>
              <a:rPr lang="en-US" altLang="th-TH" sz="3000" dirty="0" smtClean="0"/>
              <a:t>RDF </a:t>
            </a:r>
            <a:r>
              <a:rPr lang="en-US" altLang="th-TH" sz="3000" dirty="0"/>
              <a:t>data publishing from </a:t>
            </a:r>
            <a:r>
              <a:rPr lang="en-US" altLang="th-TH" sz="3000" dirty="0" smtClean="0"/>
              <a:t>databases</a:t>
            </a:r>
            <a:endParaRPr lang="th-TH" altLang="th-TH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th-TH" sz="3000" dirty="0" smtClean="0"/>
              <a:t>Supports building knowledge-based systems</a:t>
            </a:r>
            <a:endParaRPr lang="en-US" altLang="th-TH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th-TH" sz="2600" dirty="0" smtClean="0"/>
              <a:t>Currently focus on Search and Recommender Applications.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th-TH" sz="3000" dirty="0" smtClean="0"/>
              <a:t>Supported DBMS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th-TH" sz="2600" dirty="0" smtClean="0"/>
              <a:t>MySQL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th-TH" sz="3000" dirty="0" smtClean="0"/>
              <a:t>Supported Ontology Editor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th-TH" sz="2600" dirty="0" err="1" smtClean="0"/>
              <a:t>Hozo</a:t>
            </a:r>
            <a:r>
              <a:rPr lang="en-US" altLang="th-TH" sz="2600" dirty="0" smtClean="0"/>
              <a:t> (http://www.hozo.jp/)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th-TH" sz="2600" dirty="0" smtClean="0"/>
              <a:t>Protégé (http://protege.stanford.edu/) – with no OWL/DL inference support</a:t>
            </a:r>
            <a:endParaRPr lang="en-US" altLang="th-TH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dirty="0" smtClean="0"/>
              <a:t>OAM Framework was developed using: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 Apache Jena (http</a:t>
            </a:r>
            <a:r>
              <a:rPr lang="en-US" sz="2400" dirty="0"/>
              <a:t>://jena.apache.org</a:t>
            </a:r>
            <a:r>
              <a:rPr lang="en-US" sz="2400" dirty="0" smtClean="0"/>
              <a:t>/)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i="1" dirty="0" err="1" smtClean="0"/>
              <a:t>Triplestore</a:t>
            </a:r>
            <a:r>
              <a:rPr lang="en-US" sz="2400" b="1" dirty="0" smtClean="0"/>
              <a:t>: </a:t>
            </a:r>
            <a:r>
              <a:rPr lang="en-US" sz="2400" dirty="0" smtClean="0"/>
              <a:t>Jena’s TDB (</a:t>
            </a:r>
            <a:r>
              <a:rPr lang="en-US" sz="2400" i="1" dirty="0" smtClean="0"/>
              <a:t>Virtuoso support is under development</a:t>
            </a:r>
            <a:r>
              <a:rPr lang="en-US" sz="2400" dirty="0" smtClean="0"/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 </a:t>
            </a:r>
            <a:r>
              <a:rPr lang="en-US" sz="2400" i="1" dirty="0" smtClean="0"/>
              <a:t>RDB2RDF Mapping</a:t>
            </a:r>
            <a:r>
              <a:rPr lang="en-US" sz="2400" b="1" dirty="0" smtClean="0"/>
              <a:t>: </a:t>
            </a:r>
            <a:r>
              <a:rPr lang="en-US" sz="2400" dirty="0" smtClean="0"/>
              <a:t>D2RQ </a:t>
            </a:r>
            <a:r>
              <a:rPr lang="en-US" sz="2400" dirty="0"/>
              <a:t>(</a:t>
            </a:r>
            <a:r>
              <a:rPr lang="en-US" sz="2400" dirty="0" smtClean="0"/>
              <a:t>http</a:t>
            </a:r>
            <a:r>
              <a:rPr lang="en-US" sz="2400" dirty="0"/>
              <a:t>://d2rq.org</a:t>
            </a:r>
            <a:r>
              <a:rPr lang="en-US" sz="2400" dirty="0" smtClean="0"/>
              <a:t>/)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i="1" dirty="0" smtClean="0"/>
              <a:t>Reasoner</a:t>
            </a:r>
            <a:r>
              <a:rPr lang="en-US" sz="2400" b="1" dirty="0" smtClean="0"/>
              <a:t>: </a:t>
            </a:r>
            <a:r>
              <a:rPr lang="en-US" sz="2400" dirty="0" smtClean="0"/>
              <a:t>Jena’s </a:t>
            </a:r>
            <a:r>
              <a:rPr lang="en-US" sz="2400" dirty="0"/>
              <a:t>Inference Engine </a:t>
            </a:r>
            <a:r>
              <a:rPr lang="en-US" sz="2400" dirty="0" smtClean="0"/>
              <a:t>(https</a:t>
            </a:r>
            <a:r>
              <a:rPr lang="en-US" sz="2400" dirty="0"/>
              <a:t>://jena.apache.org/documentation/inference</a:t>
            </a:r>
            <a:r>
              <a:rPr lang="en-US" sz="2400" dirty="0" smtClean="0"/>
              <a:t>/)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RDF(S) </a:t>
            </a:r>
            <a:r>
              <a:rPr lang="en-US" sz="2000" dirty="0"/>
              <a:t>i</a:t>
            </a:r>
            <a:r>
              <a:rPr lang="en-US" sz="2000" dirty="0" smtClean="0"/>
              <a:t>nference support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Rule-based inference support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Semantic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</a:t>
            </a:r>
            <a:r>
              <a:rPr lang="th-TH" sz="2800" dirty="0" smtClean="0"/>
              <a:t> </a:t>
            </a:r>
            <a:r>
              <a:rPr lang="en-US" sz="2800" dirty="0" smtClean="0"/>
              <a:t>Semantic Web is an W3C initiative to provide the data standards for data integration over the Web.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Machine-readable and understandable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Structured and Linked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Uses global identifiers, i.e. URI, to refer to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Resource Description Framework (RDF) is the core standard of the Semantic Web standards.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 txBox="1">
            <a:spLocks noGrp="1"/>
          </p:cNvSpPr>
          <p:nvPr>
            <p:ph type="title"/>
          </p:nvPr>
        </p:nvSpPr>
        <p:spPr>
          <a:xfrm>
            <a:off x="574675" y="268288"/>
            <a:ext cx="8001000" cy="722312"/>
          </a:xfrm>
        </p:spPr>
        <p:txBody>
          <a:bodyPr/>
          <a:lstStyle/>
          <a:p>
            <a:pPr eaLnBrk="1" hangingPunct="1"/>
            <a:r>
              <a:rPr altLang="en-US" sz="2800" smtClean="0">
                <a:latin typeface="Verdana" pitchFamily="34" charset="0"/>
                <a:cs typeface="Arial" pitchFamily="34" charset="0"/>
              </a:rPr>
              <a:t>Ontology-based application development</a:t>
            </a: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704ECE6-AD92-4E8C-B873-8BAB9D03C936}" type="slidenum">
              <a:rPr lang="en-US" altLang="en-US" sz="1200"/>
              <a:pPr>
                <a:spcBef>
                  <a:spcPct val="0"/>
                </a:spcBef>
              </a:pPr>
              <a:t>50</a:t>
            </a:fld>
            <a:endParaRPr lang="en-US" altLang="en-US" sz="1200"/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089025"/>
            <a:ext cx="4414837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104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Box 5"/>
          <p:cNvSpPr txBox="1">
            <a:spLocks noChangeArrowheads="1"/>
          </p:cNvSpPr>
          <p:nvPr/>
        </p:nvSpPr>
        <p:spPr bwMode="auto">
          <a:xfrm>
            <a:off x="533400" y="1524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50"/>
              </a:spcBef>
              <a:tabLst>
                <a:tab pos="442913" algn="l"/>
                <a:tab pos="1357313" algn="l"/>
                <a:tab pos="2271713" algn="l"/>
                <a:tab pos="3186113" algn="l"/>
                <a:tab pos="4100513" algn="l"/>
                <a:tab pos="5014913" algn="l"/>
                <a:tab pos="5929313" algn="l"/>
                <a:tab pos="6843713" algn="l"/>
                <a:tab pos="7758113" algn="l"/>
                <a:tab pos="8672513" algn="l"/>
                <a:tab pos="9586913" algn="l"/>
              </a:tabLst>
              <a:defRPr sz="30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800" b="1">
                <a:solidFill>
                  <a:schemeClr val="tx1"/>
                </a:solidFill>
                <a:latin typeface="Franklin Gothic Book" pitchFamily="34" charset="0"/>
              </a:rPr>
              <a:t>Architecture of Ontology Application Management (OAM) Framework</a:t>
            </a:r>
          </a:p>
        </p:txBody>
      </p:sp>
      <p:pic>
        <p:nvPicPr>
          <p:cNvPr id="134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9580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4148" name="Group 1"/>
          <p:cNvGrpSpPr>
            <a:grpSpLocks/>
          </p:cNvGrpSpPr>
          <p:nvPr/>
        </p:nvGrpSpPr>
        <p:grpSpPr bwMode="auto">
          <a:xfrm>
            <a:off x="358775" y="6172200"/>
            <a:ext cx="2155825" cy="538163"/>
            <a:chOff x="3147673" y="6361261"/>
            <a:chExt cx="1749007" cy="457383"/>
          </a:xfrm>
        </p:grpSpPr>
        <p:pic>
          <p:nvPicPr>
            <p:cNvPr id="134151" name="Picture 3" descr="http://www.w3.org/RDF/icons/rdf_w3c_icon.1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673" y="6384882"/>
              <a:ext cx="400479" cy="43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2" name="Picture 4" descr="http://lab.linkeddata.deri.ie/2011/rdf-logos/png/sparql-128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152" y="6368777"/>
              <a:ext cx="446646" cy="44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3" name="Picture 11" descr="RDF/XML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798" y="6361261"/>
              <a:ext cx="446646" cy="44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54" name="Picture 6" descr="http://t3.gstatic.com/images?q=tbn:ANd9GcS62KrSffz1HcDvvfUUBtinIW2hW9Igutmz71_9dKBWgLzHCiIL4Q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275" y="6371998"/>
              <a:ext cx="399405" cy="435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414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114800"/>
            <a:ext cx="7032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0" name="Picture 14" descr="Apache Je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4019550"/>
            <a:ext cx="579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6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984249"/>
          </a:xfrm>
        </p:spPr>
        <p:txBody>
          <a:bodyPr/>
          <a:lstStyle/>
          <a:p>
            <a:r>
              <a:rPr lang="en-US" dirty="0" smtClean="0"/>
              <a:t>OAM Architecture</a:t>
            </a:r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81800" cy="45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Verdana" pitchFamily="34" charset="0"/>
                <a:cs typeface="Arial" pitchFamily="34" charset="0"/>
              </a:rPr>
              <a:t>Community-driven Software Development</a:t>
            </a:r>
            <a:endParaRPr altLang="en-US" sz="3200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0A36D5C-DBE5-4FB2-9085-E07CD3C90EE4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2698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8486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662136"/>
            <a:ext cx="777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h-TH" sz="1400" i="1" dirty="0" err="1" smtClean="0">
                <a:latin typeface="Arial" pitchFamily="34" charset="0"/>
                <a:cs typeface="Arial" pitchFamily="34" charset="0"/>
              </a:rPr>
              <a:t>Buranarach</a:t>
            </a:r>
            <a:r>
              <a:rPr lang="en-US" altLang="th-TH" sz="1400" i="1" dirty="0">
                <a:latin typeface="Arial" pitchFamily="34" charset="0"/>
                <a:cs typeface="Arial" pitchFamily="34" charset="0"/>
              </a:rPr>
              <a:t>, M., Thein, Y. M., and </a:t>
            </a:r>
            <a:r>
              <a:rPr lang="en-US" altLang="th-TH" sz="1400" i="1" dirty="0" err="1">
                <a:latin typeface="Arial" pitchFamily="34" charset="0"/>
                <a:cs typeface="Arial" pitchFamily="34" charset="0"/>
              </a:rPr>
              <a:t>Supnithi</a:t>
            </a:r>
            <a:r>
              <a:rPr lang="en-US" altLang="th-TH" sz="1400" i="1" dirty="0">
                <a:latin typeface="Arial" pitchFamily="34" charset="0"/>
                <a:cs typeface="Arial" pitchFamily="34" charset="0"/>
              </a:rPr>
              <a:t>, T., A Community-driven Approach to Development of an Ontology-based Application Management Framework, Proc. of the 2nd Joint International Semantic Technology Conference (JIST2012), LNCS, Springer, December 2012.</a:t>
            </a:r>
          </a:p>
        </p:txBody>
      </p:sp>
    </p:spTree>
    <p:extLst>
      <p:ext uri="{BB962C8B-B14F-4D97-AF65-F5344CB8AC3E}">
        <p14:creationId xmlns:p14="http://schemas.microsoft.com/office/powerpoint/2010/main" val="9514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 txBox="1">
            <a:spLocks noGrp="1"/>
          </p:cNvSpPr>
          <p:nvPr>
            <p:ph type="title"/>
          </p:nvPr>
        </p:nvSpPr>
        <p:spPr>
          <a:xfrm>
            <a:off x="685800" y="463551"/>
            <a:ext cx="7770813" cy="908049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Verdana" pitchFamily="34" charset="0"/>
                <a:cs typeface="Arial" pitchFamily="34" charset="0"/>
              </a:rPr>
              <a:t>Support Activities</a:t>
            </a:r>
            <a:endParaRPr altLang="en-US" sz="3200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A228039-FD4C-4FD9-B1E2-137BB942086B}" type="slidenum">
              <a:rPr lang="en-US" altLang="en-US" sz="1200"/>
              <a:pPr>
                <a:spcBef>
                  <a:spcPct val="0"/>
                </a:spcBef>
              </a:pPr>
              <a:t>54</a:t>
            </a:fld>
            <a:endParaRPr lang="en-US" altLang="en-US" sz="1200"/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03650"/>
            <a:ext cx="3314700" cy="2486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336" y="1517504"/>
            <a:ext cx="2954338" cy="221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SC01365_re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-381" r="-3583" b="381"/>
          <a:stretch>
            <a:fillRect/>
          </a:stretch>
        </p:blipFill>
        <p:spPr bwMode="auto">
          <a:xfrm>
            <a:off x="656141" y="3792682"/>
            <a:ext cx="34083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SC01387_resiz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7" y="3792682"/>
            <a:ext cx="504666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878" y="1564928"/>
            <a:ext cx="2207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trainings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Hozo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OAM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324600"/>
            <a:ext cx="352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Developer’s coding marathon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09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itle 1"/>
          <p:cNvSpPr txBox="1">
            <a:spLocks noGrp="1"/>
          </p:cNvSpPr>
          <p:nvPr>
            <p:ph type="title"/>
          </p:nvPr>
        </p:nvSpPr>
        <p:spPr>
          <a:xfrm>
            <a:off x="228600" y="192088"/>
            <a:ext cx="6857999" cy="798512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Tahoma" pitchFamily="34" charset="0"/>
                <a:cs typeface="Tahoma" pitchFamily="34" charset="0"/>
              </a:rPr>
              <a:t>Case Study: Activity Recognition in Smart Home</a:t>
            </a:r>
            <a:endParaRPr altLang="en-US" sz="2400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58722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6859587" y="6248400"/>
            <a:ext cx="1903413" cy="45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7B6B10F-8D3A-4D9A-B0BB-56A3C3579080}" type="slidenum">
              <a:rPr lang="en-US" altLang="en-US" sz="1200"/>
              <a:pPr>
                <a:spcBef>
                  <a:spcPct val="0"/>
                </a:spcBef>
              </a:pPr>
              <a:t>55</a:t>
            </a:fld>
            <a:endParaRPr lang="en-US" altLang="en-US" sz="1200" dirty="0"/>
          </a:p>
        </p:txBody>
      </p:sp>
      <p:grpSp>
        <p:nvGrpSpPr>
          <p:cNvPr id="158723" name="Group 16"/>
          <p:cNvGrpSpPr>
            <a:grpSpLocks/>
          </p:cNvGrpSpPr>
          <p:nvPr/>
        </p:nvGrpSpPr>
        <p:grpSpPr bwMode="auto">
          <a:xfrm>
            <a:off x="228600" y="762000"/>
            <a:ext cx="8458200" cy="5516562"/>
            <a:chOff x="228600" y="685800"/>
            <a:chExt cx="8763000" cy="5715000"/>
          </a:xfrm>
        </p:grpSpPr>
        <p:pic>
          <p:nvPicPr>
            <p:cNvPr id="15872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7" t="12151" b="6252"/>
            <a:stretch>
              <a:fillRect/>
            </a:stretch>
          </p:blipFill>
          <p:spPr bwMode="auto">
            <a:xfrm>
              <a:off x="685800" y="954088"/>
              <a:ext cx="3505200" cy="3024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8727" name="Group 7"/>
            <p:cNvGrpSpPr>
              <a:grpSpLocks/>
            </p:cNvGrpSpPr>
            <p:nvPr/>
          </p:nvGrpSpPr>
          <p:grpSpPr bwMode="auto">
            <a:xfrm>
              <a:off x="2971800" y="685800"/>
              <a:ext cx="6019800" cy="3541713"/>
              <a:chOff x="2971799" y="685800"/>
              <a:chExt cx="6020553" cy="3542484"/>
            </a:xfrm>
          </p:grpSpPr>
          <p:pic>
            <p:nvPicPr>
              <p:cNvPr id="158733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799" y="685800"/>
                <a:ext cx="6020553" cy="210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8734" name="Rectangle 9"/>
              <p:cNvSpPr>
                <a:spLocks noChangeArrowheads="1"/>
              </p:cNvSpPr>
              <p:nvPr/>
            </p:nvSpPr>
            <p:spPr bwMode="auto">
              <a:xfrm>
                <a:off x="4585854" y="3858952"/>
                <a:ext cx="36871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800" b="1">
                    <a:solidFill>
                      <a:srgbClr val="FF0000"/>
                    </a:solidFill>
                    <a:latin typeface="Calibri" pitchFamily="34" charset="0"/>
                  </a:rPr>
                  <a:t>Recommendation Rule Management</a:t>
                </a:r>
                <a:endParaRPr lang="en-US" altLang="en-US" sz="18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5872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" t="50897" r="1978"/>
            <a:stretch>
              <a:fillRect/>
            </a:stretch>
          </p:blipFill>
          <p:spPr bwMode="auto">
            <a:xfrm>
              <a:off x="2971800" y="1782763"/>
              <a:ext cx="60198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8729" name="Group 11"/>
            <p:cNvGrpSpPr>
              <a:grpSpLocks/>
            </p:cNvGrpSpPr>
            <p:nvPr/>
          </p:nvGrpSpPr>
          <p:grpSpPr bwMode="auto">
            <a:xfrm>
              <a:off x="228600" y="4314825"/>
              <a:ext cx="8763000" cy="2085975"/>
              <a:chOff x="228600" y="4315263"/>
              <a:chExt cx="8763000" cy="2085537"/>
            </a:xfrm>
          </p:grpSpPr>
          <p:pic>
            <p:nvPicPr>
              <p:cNvPr id="158731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9" t="-1459" r="5038"/>
              <a:stretch>
                <a:fillRect/>
              </a:stretch>
            </p:blipFill>
            <p:spPr bwMode="auto">
              <a:xfrm>
                <a:off x="228600" y="4315263"/>
                <a:ext cx="8763000" cy="2085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8732" name="Rectangle 11"/>
              <p:cNvSpPr>
                <a:spLocks noChangeArrowheads="1"/>
              </p:cNvSpPr>
              <p:nvPr/>
            </p:nvSpPr>
            <p:spPr bwMode="auto">
              <a:xfrm>
                <a:off x="4119012" y="4541807"/>
                <a:ext cx="4619983" cy="445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800" b="1">
                    <a:solidFill>
                      <a:srgbClr val="FF0000"/>
                    </a:solidFill>
                    <a:latin typeface="Calibri" pitchFamily="34" charset="0"/>
                  </a:rPr>
                  <a:t>Semantic Search Application Template</a:t>
                </a:r>
                <a:endParaRPr lang="en-US" altLang="en-US" sz="18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58730" name="Rectangle 7"/>
            <p:cNvSpPr>
              <a:spLocks noChangeArrowheads="1"/>
            </p:cNvSpPr>
            <p:nvPr/>
          </p:nvSpPr>
          <p:spPr bwMode="auto">
            <a:xfrm>
              <a:off x="458137" y="3953629"/>
              <a:ext cx="2928301" cy="92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750"/>
                </a:spcBef>
                <a:tabLst>
                  <a:tab pos="442913" algn="l"/>
                  <a:tab pos="1357313" algn="l"/>
                  <a:tab pos="2271713" algn="l"/>
                  <a:tab pos="3186113" algn="l"/>
                  <a:tab pos="4100513" algn="l"/>
                  <a:tab pos="5014913" algn="l"/>
                  <a:tab pos="5929313" algn="l"/>
                  <a:tab pos="6843713" algn="l"/>
                  <a:tab pos="7758113" algn="l"/>
                  <a:tab pos="8672513" algn="l"/>
                  <a:tab pos="9586913" algn="l"/>
                </a:tabLst>
                <a:defRPr sz="3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</a:pPr>
              <a:r>
                <a:rPr lang="en-US" altLang="en-US" sz="1800" b="1" dirty="0">
                  <a:solidFill>
                    <a:srgbClr val="FF0000"/>
                  </a:solidFill>
                  <a:latin typeface="Calibri" pitchFamily="34" charset="0"/>
                  <a:ea typeface="Arial" pitchFamily="34" charset="0"/>
                  <a:cs typeface="Cordia New" pitchFamily="34" charset="-34"/>
                </a:rPr>
                <a:t>Ontology-Database Mapping</a:t>
              </a:r>
              <a:endParaRPr lang="en-US" altLang="en-US" sz="5400" dirty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Cordia New" pitchFamily="34" charset="-34"/>
              </a:endParaRPr>
            </a:p>
          </p:txBody>
        </p:sp>
      </p:grpSp>
      <p:pic>
        <p:nvPicPr>
          <p:cNvPr id="158725" name="Picture 4" descr="http://www2.siit.tu.ac.th/ictprojects/siitjaist/images/JAIST-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81725"/>
            <a:ext cx="12890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7691" y="6204719"/>
            <a:ext cx="6531907" cy="57708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altLang="th-TH" sz="1050" dirty="0" err="1">
                <a:latin typeface="Arial" pitchFamily="34" charset="0"/>
                <a:cs typeface="Arial" pitchFamily="34" charset="0"/>
              </a:rPr>
              <a:t>Wongpatikaseree</a:t>
            </a:r>
            <a:r>
              <a:rPr lang="en-US" altLang="th-TH" sz="1050" dirty="0">
                <a:latin typeface="Arial" pitchFamily="34" charset="0"/>
                <a:cs typeface="Arial" pitchFamily="34" charset="0"/>
              </a:rPr>
              <a:t>, K., Ikeda, M., </a:t>
            </a:r>
            <a:r>
              <a:rPr lang="en-US" altLang="th-TH" sz="1050" dirty="0" err="1">
                <a:latin typeface="Arial" pitchFamily="34" charset="0"/>
                <a:cs typeface="Arial" pitchFamily="34" charset="0"/>
              </a:rPr>
              <a:t>Buranarach</a:t>
            </a:r>
            <a:r>
              <a:rPr lang="en-US" altLang="th-TH" sz="1050" dirty="0">
                <a:latin typeface="Arial" pitchFamily="34" charset="0"/>
                <a:cs typeface="Arial" pitchFamily="34" charset="0"/>
              </a:rPr>
              <a:t>, M., </a:t>
            </a:r>
            <a:r>
              <a:rPr lang="en-US" altLang="th-TH" sz="1050" dirty="0" err="1">
                <a:latin typeface="Arial" pitchFamily="34" charset="0"/>
                <a:cs typeface="Arial" pitchFamily="34" charset="0"/>
              </a:rPr>
              <a:t>Supnithi</a:t>
            </a:r>
            <a:r>
              <a:rPr lang="en-US" altLang="th-TH" sz="1050" dirty="0">
                <a:latin typeface="Arial" pitchFamily="34" charset="0"/>
                <a:cs typeface="Arial" pitchFamily="34" charset="0"/>
              </a:rPr>
              <a:t>, T., Lim, A. O., and Tan Y., Activity Recognition using Context-Aware Infrastructure Ontology in Smart Home Domain, Proc. of the 7th International Conference on Knowledge, Information and Creativity Support Systems (KICSS2012), November 2012.</a:t>
            </a:r>
          </a:p>
        </p:txBody>
      </p:sp>
    </p:spTree>
    <p:extLst>
      <p:ext uri="{BB962C8B-B14F-4D97-AF65-F5344CB8AC3E}">
        <p14:creationId xmlns:p14="http://schemas.microsoft.com/office/powerpoint/2010/main" val="456961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458200" cy="731838"/>
          </a:xfrm>
        </p:spPr>
        <p:txBody>
          <a:bodyPr/>
          <a:lstStyle/>
          <a:p>
            <a:r>
              <a:rPr lang="en-US" altLang="en-US" sz="2800" dirty="0" smtClean="0">
                <a:latin typeface="Tahoma" pitchFamily="34" charset="0"/>
                <a:cs typeface="Tahoma" pitchFamily="34" charset="0"/>
              </a:rPr>
              <a:t>Case Study: Clinical Support System for </a:t>
            </a:r>
            <a:r>
              <a:rPr lang="en-US" altLang="en-US" sz="2800" dirty="0" err="1" smtClean="0">
                <a:latin typeface="Tahoma" pitchFamily="34" charset="0"/>
                <a:cs typeface="Tahoma" pitchFamily="34" charset="0"/>
              </a:rPr>
              <a:t>Thallasemia</a:t>
            </a:r>
            <a:endParaRPr altLang="en-US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DF980AC-8018-4386-9D28-B355B0BF7D48}" type="slidenum">
              <a:rPr lang="en-US" altLang="en-US" sz="1200"/>
              <a:pPr>
                <a:spcBef>
                  <a:spcPct val="0"/>
                </a:spcBef>
              </a:pPr>
              <a:t>56</a:t>
            </a:fld>
            <a:endParaRPr lang="en-US" altLang="en-US" sz="1200"/>
          </a:p>
        </p:txBody>
      </p:sp>
      <p:pic>
        <p:nvPicPr>
          <p:cNvPr id="157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95400"/>
            <a:ext cx="7658100" cy="484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7701" name="Picture 8" descr="http://www.pharmacy.mahidol.ac.th/thai/n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-487363"/>
            <a:ext cx="7620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905500"/>
            <a:ext cx="92233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302375"/>
            <a:ext cx="1295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928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1289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Database-to-Ontology Mapping</a:t>
            </a:r>
            <a:endParaRPr lang="en-US" sz="3200" dirty="0"/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1" y="4267200"/>
            <a:ext cx="4395480" cy="1950027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5035"/>
          <a:stretch/>
        </p:blipFill>
        <p:spPr bwMode="auto">
          <a:xfrm>
            <a:off x="152400" y="1524000"/>
            <a:ext cx="4352401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981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Database tables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334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Ontology for the KB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599"/>
            <a:ext cx="7770813" cy="762001"/>
          </a:xfrm>
        </p:spPr>
        <p:txBody>
          <a:bodyPr>
            <a:normAutofit/>
          </a:bodyPr>
          <a:lstStyle/>
          <a:p>
            <a:r>
              <a:rPr lang="en-US" sz="3200" dirty="0"/>
              <a:t>Database-to-Ontology Mapping </a:t>
            </a:r>
            <a:r>
              <a:rPr lang="en-US" sz="3200" dirty="0" smtClean="0"/>
              <a:t>(2)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b="9181"/>
          <a:stretch>
            <a:fillRect/>
          </a:stretch>
        </p:blipFill>
        <p:spPr bwMode="auto">
          <a:xfrm>
            <a:off x="415636" y="1447800"/>
            <a:ext cx="33804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085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7059" r="15869"/>
          <a:stretch>
            <a:fillRect/>
          </a:stretch>
        </p:blipFill>
        <p:spPr bwMode="auto">
          <a:xfrm>
            <a:off x="2438400" y="2590800"/>
            <a:ext cx="225425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21312" y="5029200"/>
            <a:ext cx="2127250" cy="1524000"/>
            <a:chOff x="2721312" y="4800600"/>
            <a:chExt cx="2127250" cy="15240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5"/>
            <a:stretch>
              <a:fillRect/>
            </a:stretch>
          </p:blipFill>
          <p:spPr bwMode="auto">
            <a:xfrm>
              <a:off x="2721312" y="4800600"/>
              <a:ext cx="212725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84" b="1117"/>
            <a:stretch>
              <a:fillRect/>
            </a:stretch>
          </p:blipFill>
          <p:spPr bwMode="auto">
            <a:xfrm>
              <a:off x="2732424" y="5843587"/>
              <a:ext cx="2105025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66"/>
          <a:stretch/>
        </p:blipFill>
        <p:spPr bwMode="auto">
          <a:xfrm>
            <a:off x="5638800" y="1447800"/>
            <a:ext cx="3394364" cy="448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7077" y="2283023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Class-table </a:t>
            </a:r>
            <a:r>
              <a:rPr lang="en-GB" sz="1400" dirty="0"/>
              <a:t>mapping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80493" y="4886980"/>
            <a:ext cx="2357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Object property </a:t>
            </a:r>
            <a:r>
              <a:rPr lang="en-GB" sz="1400" dirty="0"/>
              <a:t>to column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mapping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512579" y="4343400"/>
            <a:ext cx="2180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Data property to column </a:t>
            </a:r>
            <a:r>
              <a:rPr lang="en-GB" sz="1400" dirty="0" smtClean="0"/>
              <a:t>mapping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045299" y="6072187"/>
            <a:ext cx="169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Subclass mapping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800600" y="2819400"/>
            <a:ext cx="824874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4400" y="1905000"/>
            <a:ext cx="93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Resulted D2RQ Mapping language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1083780"/>
          </a:xfrm>
        </p:spPr>
        <p:txBody>
          <a:bodyPr/>
          <a:lstStyle/>
          <a:p>
            <a:r>
              <a:rPr lang="en-US" sz="4000" dirty="0" smtClean="0"/>
              <a:t>Rule Management</a:t>
            </a:r>
            <a:endParaRPr lang="en-US" sz="4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2400" y="1295400"/>
            <a:ext cx="5257800" cy="3057525"/>
            <a:chOff x="152400" y="1295400"/>
            <a:chExt cx="5257800" cy="3057525"/>
          </a:xfrm>
        </p:grpSpPr>
        <p:pic>
          <p:nvPicPr>
            <p:cNvPr id="4" name="Picture 11" descr="C:\Users\Marut\AppData\Local\Microsoft\Windows\Temporary Internet Files\Content.IE5\HTNOT6IR\MP900438719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775" y="1871663"/>
              <a:ext cx="990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52400" y="1295400"/>
              <a:ext cx="5257800" cy="3057525"/>
              <a:chOff x="4114799" y="3429000"/>
              <a:chExt cx="5257801" cy="3056930"/>
            </a:xfrm>
          </p:grpSpPr>
          <p:pic>
            <p:nvPicPr>
              <p:cNvPr id="6" name="Picture 4" descr="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2350" y="3429000"/>
                <a:ext cx="3854450" cy="214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4114799" y="5562600"/>
                <a:ext cx="2644775" cy="92333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800">
                    <a:solidFill>
                      <a:schemeClr val="tx1"/>
                    </a:solidFill>
                    <a:latin typeface="Calibri" pitchFamily="34" charset="0"/>
                  </a:rPr>
                  <a:t>IS-A CarModel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800">
                    <a:solidFill>
                      <a:schemeClr val="tx1"/>
                    </a:solidFill>
                    <a:latin typeface="Calibri" pitchFamily="34" charset="0"/>
                  </a:rPr>
                  <a:t>brand IS-A JapaneseBrand price &lt; “600000”</a:t>
                </a:r>
                <a:endParaRPr lang="th-TH" altLang="th-TH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" name="TextBox 9"/>
              <p:cNvSpPr txBox="1">
                <a:spLocks noChangeArrowheads="1"/>
              </p:cNvSpPr>
              <p:nvPr/>
            </p:nvSpPr>
            <p:spPr bwMode="auto">
              <a:xfrm>
                <a:off x="7097713" y="5562600"/>
                <a:ext cx="2274887" cy="92333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800">
                    <a:solidFill>
                      <a:schemeClr val="tx1"/>
                    </a:solidFill>
                    <a:latin typeface="Calibri" pitchFamily="34" charset="0"/>
                  </a:rPr>
                  <a:t>IS-A Customer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800">
                    <a:solidFill>
                      <a:schemeClr val="tx1"/>
                    </a:solidFill>
                    <a:latin typeface="Calibri" pitchFamily="34" charset="0"/>
                  </a:rPr>
                  <a:t>nation IS-A Asian and age IS-A YoungAdult</a:t>
                </a:r>
                <a:endParaRPr lang="th-TH" altLang="th-TH" sz="18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5751513" y="1371601"/>
            <a:ext cx="3214687" cy="2972261"/>
            <a:chOff x="5751513" y="1371601"/>
            <a:chExt cx="3214687" cy="2972261"/>
          </a:xfrm>
        </p:grpSpPr>
        <p:sp>
          <p:nvSpPr>
            <p:cNvPr id="15" name="Down Arrow 14"/>
            <p:cNvSpPr/>
            <p:nvPr/>
          </p:nvSpPr>
          <p:spPr bwMode="auto">
            <a:xfrm rot="10800000">
              <a:off x="8382000" y="3003213"/>
              <a:ext cx="457200" cy="1340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 sz="1800"/>
            </a:p>
          </p:txBody>
        </p: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5751513" y="1371601"/>
              <a:ext cx="3214687" cy="1523999"/>
              <a:chOff x="5751152" y="1752600"/>
              <a:chExt cx="3215048" cy="1524058"/>
            </a:xfrm>
          </p:grpSpPr>
          <p:sp>
            <p:nvSpPr>
              <p:cNvPr id="17" name="TextBox 7"/>
              <p:cNvSpPr txBox="1">
                <a:spLocks noChangeArrowheads="1"/>
              </p:cNvSpPr>
              <p:nvPr/>
            </p:nvSpPr>
            <p:spPr bwMode="auto">
              <a:xfrm>
                <a:off x="5751152" y="1752600"/>
                <a:ext cx="1335448" cy="1169551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400">
                    <a:solidFill>
                      <a:schemeClr val="tx1"/>
                    </a:solidFill>
                    <a:latin typeface="Calibri" pitchFamily="34" charset="0"/>
                  </a:rPr>
                  <a:t>“Honda Jazz”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400">
                    <a:solidFill>
                      <a:schemeClr val="tx1"/>
                    </a:solidFill>
                    <a:latin typeface="Calibri" pitchFamily="34" charset="0"/>
                  </a:rPr>
                  <a:t>“Honda City”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400">
                    <a:solidFill>
                      <a:schemeClr val="tx1"/>
                    </a:solidFill>
                    <a:latin typeface="Calibri" pitchFamily="34" charset="0"/>
                  </a:rPr>
                  <a:t>“Toyota Vios”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400">
                    <a:solidFill>
                      <a:schemeClr val="tx1"/>
                    </a:solidFill>
                    <a:latin typeface="Calibri" pitchFamily="34" charset="0"/>
                  </a:rPr>
                  <a:t>“Nissan March”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400">
                    <a:solidFill>
                      <a:schemeClr val="tx1"/>
                    </a:solidFill>
                    <a:latin typeface="Calibri" pitchFamily="34" charset="0"/>
                  </a:rPr>
                  <a:t>“Suzuki Swift”</a:t>
                </a:r>
                <a:endParaRPr lang="th-TH" altLang="th-TH" sz="14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7733154" y="1928336"/>
                <a:ext cx="1043691" cy="738664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400" dirty="0">
                    <a:solidFill>
                      <a:schemeClr val="tx1"/>
                    </a:solidFill>
                    <a:latin typeface="Calibri" pitchFamily="34" charset="0"/>
                  </a:rPr>
                  <a:t>“</a:t>
                </a:r>
                <a:r>
                  <a:rPr lang="en-US" altLang="th-TH" sz="1400" dirty="0" err="1">
                    <a:solidFill>
                      <a:schemeClr val="tx1"/>
                    </a:solidFill>
                    <a:latin typeface="Calibri" pitchFamily="34" charset="0"/>
                  </a:rPr>
                  <a:t>Nobita</a:t>
                </a:r>
                <a:r>
                  <a:rPr lang="en-US" altLang="th-TH" sz="1400" dirty="0">
                    <a:solidFill>
                      <a:schemeClr val="tx1"/>
                    </a:solidFill>
                    <a:latin typeface="Calibri" pitchFamily="34" charset="0"/>
                  </a:rPr>
                  <a:t>”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400" dirty="0">
                    <a:solidFill>
                      <a:schemeClr val="tx1"/>
                    </a:solidFill>
                    <a:latin typeface="Calibri" pitchFamily="34" charset="0"/>
                  </a:rPr>
                  <a:t>“Kim”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400" dirty="0">
                    <a:solidFill>
                      <a:schemeClr val="tx1"/>
                    </a:solidFill>
                    <a:latin typeface="Calibri" pitchFamily="34" charset="0"/>
                  </a:rPr>
                  <a:t>“</a:t>
                </a:r>
                <a:r>
                  <a:rPr lang="en-US" altLang="th-TH" sz="1400" dirty="0" err="1">
                    <a:solidFill>
                      <a:schemeClr val="tx1"/>
                    </a:solidFill>
                    <a:latin typeface="Calibri" pitchFamily="34" charset="0"/>
                  </a:rPr>
                  <a:t>Somchai</a:t>
                </a:r>
                <a:r>
                  <a:rPr lang="en-US" altLang="th-TH" sz="1400" dirty="0">
                    <a:solidFill>
                      <a:schemeClr val="tx1"/>
                    </a:solidFill>
                    <a:latin typeface="Calibri" pitchFamily="34" charset="0"/>
                  </a:rPr>
                  <a:t>”</a:t>
                </a:r>
                <a:endParaRPr lang="th-TH" altLang="th-TH" sz="14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pic>
            <p:nvPicPr>
              <p:cNvPr id="19" name="Picture 13" descr="https://encrypted-tbn3.gstatic.com/images?q=tbn:ANd9GcTnM7fXH9XHaXL_fPSNLPN6qxLnKixiNHhyFTvmtDwwGIkKdetlyFy4jCd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493" y="1905000"/>
                <a:ext cx="512348" cy="43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ight Arrow 19"/>
              <p:cNvSpPr/>
              <p:nvPr/>
            </p:nvSpPr>
            <p:spPr>
              <a:xfrm>
                <a:off x="7162597" y="2362224"/>
                <a:ext cx="427086" cy="304812"/>
              </a:xfrm>
              <a:prstGeom prst="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th-TH" sz="1800"/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6300116" y="2907326"/>
                <a:ext cx="26660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800" dirty="0">
                    <a:solidFill>
                      <a:srgbClr val="FF0000"/>
                    </a:solidFill>
                    <a:latin typeface="Calibri" pitchFamily="34" charset="0"/>
                  </a:rPr>
                  <a:t>Recommendation Results</a:t>
                </a:r>
                <a:endParaRPr lang="th-TH" altLang="th-TH" sz="180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181600" y="3003214"/>
            <a:ext cx="3010842" cy="1568786"/>
            <a:chOff x="5181600" y="3003214"/>
            <a:chExt cx="3010842" cy="1568786"/>
          </a:xfrm>
        </p:grpSpPr>
        <p:pic>
          <p:nvPicPr>
            <p:cNvPr id="22" name="Picture 1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77" t="25272" r="7895"/>
            <a:stretch/>
          </p:blipFill>
          <p:spPr bwMode="auto">
            <a:xfrm>
              <a:off x="5599758" y="3399575"/>
              <a:ext cx="2184293" cy="8424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5181600" y="3003214"/>
              <a:ext cx="3010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Decision table in spreadsheet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5232612" y="4038600"/>
              <a:ext cx="558588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" y="4318212"/>
            <a:ext cx="8737600" cy="1701588"/>
            <a:chOff x="228600" y="4318212"/>
            <a:chExt cx="8737600" cy="1701588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228600" y="4343864"/>
              <a:ext cx="8737600" cy="1675936"/>
              <a:chOff x="228600" y="4343400"/>
              <a:chExt cx="8737600" cy="1676400"/>
            </a:xfrm>
          </p:grpSpPr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82"/>
              <a:stretch>
                <a:fillRect/>
              </a:stretch>
            </p:blipFill>
            <p:spPr bwMode="auto">
              <a:xfrm>
                <a:off x="228600" y="4800600"/>
                <a:ext cx="8737600" cy="12192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2"/>
              <p:cNvSpPr txBox="1">
                <a:spLocks noChangeArrowheads="1"/>
              </p:cNvSpPr>
              <p:nvPr/>
            </p:nvSpPr>
            <p:spPr bwMode="auto">
              <a:xfrm>
                <a:off x="7086600" y="4343400"/>
                <a:ext cx="1879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750"/>
                  </a:spcBef>
                  <a:tabLst>
                    <a:tab pos="442913" algn="l"/>
                    <a:tab pos="1357313" algn="l"/>
                    <a:tab pos="2271713" algn="l"/>
                    <a:tab pos="3186113" algn="l"/>
                    <a:tab pos="4100513" algn="l"/>
                    <a:tab pos="5014913" algn="l"/>
                    <a:tab pos="5929313" algn="l"/>
                    <a:tab pos="6843713" algn="l"/>
                    <a:tab pos="7758113" algn="l"/>
                    <a:tab pos="8672513" algn="l"/>
                    <a:tab pos="9586913" algn="l"/>
                  </a:tabLst>
                  <a:defRPr sz="3000">
                    <a:solidFill>
                      <a:srgbClr val="000000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th-TH" sz="1800">
                    <a:solidFill>
                      <a:srgbClr val="FF0000"/>
                    </a:solidFill>
                    <a:latin typeface="Calibri" pitchFamily="34" charset="0"/>
                  </a:rPr>
                  <a:t>Jena’s Rule Syntax</a:t>
                </a:r>
                <a:endParaRPr lang="th-TH" altLang="th-TH" sz="18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4" name="Right Arrow 23"/>
            <p:cNvSpPr/>
            <p:nvPr/>
          </p:nvSpPr>
          <p:spPr bwMode="auto">
            <a:xfrm rot="5400000">
              <a:off x="6391804" y="4327208"/>
              <a:ext cx="398991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Ontology and the Semantic Web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Ontology adds semantics to the RDF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Some basic ontology constructs are: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Subclass-of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Object property, Data Property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Subproperty</a:t>
            </a:r>
            <a:r>
              <a:rPr lang="en-US" sz="2400" dirty="0" smtClean="0"/>
              <a:t>-of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Domain, Range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etc.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Search Application Template</a:t>
            </a:r>
            <a:endParaRPr lang="en-US" sz="36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" b="12772"/>
          <a:stretch>
            <a:fillRect/>
          </a:stretch>
        </p:blipFill>
        <p:spPr bwMode="auto">
          <a:xfrm>
            <a:off x="1246594" y="1524000"/>
            <a:ext cx="359110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6" r="4216" b="12038"/>
          <a:stretch>
            <a:fillRect/>
          </a:stretch>
        </p:blipFill>
        <p:spPr bwMode="auto">
          <a:xfrm>
            <a:off x="1159626" y="3988578"/>
            <a:ext cx="7126636" cy="23360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1059318" y="4507694"/>
            <a:ext cx="3690693" cy="39331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1059318" y="5076173"/>
            <a:ext cx="7226944" cy="39331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18493" y="2265402"/>
            <a:ext cx="252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application configuration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715000" y="4138362"/>
            <a:ext cx="2122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application </a:t>
            </a:r>
            <a:r>
              <a:rPr lang="en-GB" dirty="0" smtClean="0"/>
              <a:t>template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</p:spPr>
        <p:txBody>
          <a:bodyPr/>
          <a:lstStyle/>
          <a:p>
            <a:r>
              <a:rPr lang="en-US" dirty="0" smtClean="0"/>
              <a:t>Web API for Querying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61" y="2654199"/>
            <a:ext cx="6223680" cy="3866806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520" y="1160762"/>
            <a:ext cx="8987040" cy="1319178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81639" tIns="73802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92000"/>
              </a:lnSpc>
              <a:buClrTx/>
              <a:buFontTx/>
              <a:buNone/>
            </a:pPr>
            <a:r>
              <a:rPr lang="en-US" altLang="en-US" sz="3300" b="1" dirty="0">
                <a:solidFill>
                  <a:srgbClr val="000000"/>
                </a:solidFill>
                <a:latin typeface="TH SarabunPSK" charset="0"/>
              </a:rPr>
              <a:t>URL:</a:t>
            </a:r>
            <a:r>
              <a:rPr lang="en-US" altLang="en-US" sz="3300" dirty="0">
                <a:solidFill>
                  <a:srgbClr val="000000"/>
                </a:solidFill>
              </a:rPr>
              <a:t> </a:t>
            </a:r>
            <a:r>
              <a:rPr lang="en-US" altLang="en-US" sz="2700" dirty="0">
                <a:solidFill>
                  <a:srgbClr val="000000"/>
                </a:solidFill>
                <a:latin typeface="TH SarabunPSK" charset="0"/>
              </a:rPr>
              <a:t>http</a:t>
            </a:r>
            <a:r>
              <a:rPr lang="en-US" altLang="en-US" sz="2700" dirty="0" smtClean="0">
                <a:solidFill>
                  <a:srgbClr val="000000"/>
                </a:solidFill>
                <a:latin typeface="TH SarabunPSK" charset="0"/>
              </a:rPr>
              <a:t>://&lt;hostname&gt;/searching/api/dataset/query?</a:t>
            </a:r>
            <a:endParaRPr lang="en-US" altLang="en-US" sz="2700" dirty="0">
              <a:solidFill>
                <a:srgbClr val="DC2300"/>
              </a:solidFill>
              <a:latin typeface="TH SarabunPSK" charset="0"/>
            </a:endParaRPr>
          </a:p>
          <a:p>
            <a:pPr eaLnBrk="1">
              <a:lnSpc>
                <a:spcPct val="92000"/>
              </a:lnSpc>
              <a:buClrTx/>
              <a:buFontTx/>
              <a:buNone/>
            </a:pP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TH SarabunPSK" charset="0"/>
              </a:rPr>
              <a:t>path=</a:t>
            </a:r>
            <a:r>
              <a:rPr lang="en-US" altLang="en-US" sz="2700" dirty="0" err="1">
                <a:solidFill>
                  <a:srgbClr val="DC2300"/>
                </a:solidFill>
                <a:latin typeface="TH SarabunPSK" charset="0"/>
              </a:rPr>
              <a:t>province&amp;</a:t>
            </a:r>
            <a:r>
              <a:rPr lang="en-US" altLang="en-US" sz="2700" b="1" dirty="0" err="1">
                <a:solidFill>
                  <a:schemeClr val="tx2">
                    <a:lumMod val="75000"/>
                  </a:schemeClr>
                </a:solidFill>
                <a:latin typeface="TH SarabunPSK" charset="0"/>
              </a:rPr>
              <a:t>property</a:t>
            </a:r>
            <a:r>
              <a:rPr lang="en-US" altLang="en-US" sz="2700" b="1" dirty="0">
                <a:solidFill>
                  <a:schemeClr val="tx2">
                    <a:lumMod val="75000"/>
                  </a:schemeClr>
                </a:solidFill>
                <a:latin typeface="TH SarabunPSK" charset="0"/>
              </a:rPr>
              <a:t>=</a:t>
            </a:r>
            <a:r>
              <a:rPr lang="en-US" altLang="en-US" sz="2700" dirty="0" err="1">
                <a:solidFill>
                  <a:srgbClr val="DC2300"/>
                </a:solidFill>
                <a:latin typeface="TH SarabunPSK" charset="0"/>
              </a:rPr>
              <a:t>located_in_region</a:t>
            </a:r>
            <a:r>
              <a:rPr lang="en-US" altLang="en-US" sz="2700" dirty="0">
                <a:solidFill>
                  <a:srgbClr val="DC2300"/>
                </a:solidFill>
                <a:latin typeface="TH SarabunPSK" charset="0"/>
              </a:rPr>
              <a:t>&gt;&gt;</a:t>
            </a:r>
            <a:r>
              <a:rPr lang="en-US" altLang="en-US" sz="2700" dirty="0" err="1">
                <a:solidFill>
                  <a:srgbClr val="DC2300"/>
                </a:solidFill>
                <a:latin typeface="TH SarabunPSK" charset="0"/>
              </a:rPr>
              <a:t>has_region_name</a:t>
            </a:r>
            <a:r>
              <a:rPr lang="en-US" altLang="en-US" sz="2700" dirty="0">
                <a:solidFill>
                  <a:srgbClr val="DC2300"/>
                </a:solidFill>
                <a:latin typeface="TH SarabunPSK" charset="0"/>
              </a:rPr>
              <a:t>&amp;</a:t>
            </a:r>
          </a:p>
          <a:p>
            <a:pPr eaLnBrk="1">
              <a:lnSpc>
                <a:spcPct val="92000"/>
              </a:lnSpc>
              <a:buClrTx/>
              <a:buFontTx/>
              <a:buNone/>
            </a:pPr>
            <a:r>
              <a:rPr lang="en-US" altLang="en-US" sz="2700" b="1" dirty="0" smtClean="0">
                <a:solidFill>
                  <a:schemeClr val="tx2">
                    <a:lumMod val="75000"/>
                  </a:schemeClr>
                </a:solidFill>
                <a:latin typeface="TH SarabunPSK" charset="0"/>
              </a:rPr>
              <a:t>operator=</a:t>
            </a:r>
            <a:r>
              <a:rPr lang="en-US" altLang="en-US" sz="2700" dirty="0" err="1" smtClean="0">
                <a:solidFill>
                  <a:srgbClr val="DC2300"/>
                </a:solidFill>
                <a:latin typeface="TH SarabunPSK" charset="0"/>
              </a:rPr>
              <a:t>CONTAINS&amp;</a:t>
            </a:r>
            <a:r>
              <a:rPr lang="en-US" altLang="en-US" sz="2700" b="1" dirty="0" err="1" smtClean="0">
                <a:solidFill>
                  <a:schemeClr val="tx2">
                    <a:lumMod val="75000"/>
                  </a:schemeClr>
                </a:solidFill>
                <a:latin typeface="TH SarabunPSK" charset="0"/>
              </a:rPr>
              <a:t>value</a:t>
            </a:r>
            <a:r>
              <a:rPr lang="en-US" altLang="en-US" sz="2700" b="1" dirty="0" smtClean="0">
                <a:solidFill>
                  <a:schemeClr val="tx2">
                    <a:lumMod val="75000"/>
                  </a:schemeClr>
                </a:solidFill>
                <a:latin typeface="TH SarabunPSK" charset="0"/>
              </a:rPr>
              <a:t>=</a:t>
            </a:r>
            <a:r>
              <a:rPr lang="en-US" altLang="en-US" sz="2700" dirty="0" err="1" smtClean="0">
                <a:solidFill>
                  <a:srgbClr val="DC2300"/>
                </a:solidFill>
                <a:latin typeface="TH SarabunPSK" charset="0"/>
              </a:rPr>
              <a:t>aaa</a:t>
            </a:r>
            <a:endParaRPr lang="th-TH" altLang="en-US" sz="2700" dirty="0">
              <a:solidFill>
                <a:srgbClr val="DC2300"/>
              </a:solidFill>
              <a:latin typeface="TH SarabunPSK" charset="0"/>
            </a:endParaRPr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>
            <a:off x="1034520" y="4267200"/>
            <a:ext cx="1327680" cy="1244291"/>
          </a:xfrm>
          <a:custGeom>
            <a:avLst/>
            <a:gdLst>
              <a:gd name="T0" fmla="*/ 899786 w 841"/>
              <a:gd name="T1" fmla="*/ 396704 h 854"/>
              <a:gd name="T2" fmla="*/ 899786 w 841"/>
              <a:gd name="T3" fmla="*/ 666527 h 854"/>
              <a:gd name="T4" fmla="*/ 459465 w 841"/>
              <a:gd name="T5" fmla="*/ 666527 h 854"/>
              <a:gd name="T6" fmla="*/ 459465 w 841"/>
              <a:gd name="T7" fmla="*/ 0 h 854"/>
              <a:gd name="T8" fmla="*/ 0 w 841"/>
              <a:gd name="T9" fmla="*/ 0 h 854"/>
              <a:gd name="T10" fmla="*/ 0 w 841"/>
              <a:gd name="T11" fmla="*/ 1092141 h 854"/>
              <a:gd name="T12" fmla="*/ 899786 w 841"/>
              <a:gd name="T13" fmla="*/ 1092141 h 854"/>
              <a:gd name="T14" fmla="*/ 899786 w 841"/>
              <a:gd name="T15" fmla="*/ 1371600 h 854"/>
              <a:gd name="T16" fmla="*/ 1463675 w 841"/>
              <a:gd name="T17" fmla="*/ 878531 h 854"/>
              <a:gd name="T18" fmla="*/ 899786 w 841"/>
              <a:gd name="T19" fmla="*/ 396704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B80047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654199"/>
            <a:ext cx="2362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URL request specifies: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Class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Property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Property value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71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JSON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89038"/>
          </a:xfrm>
        </p:spPr>
        <p:txBody>
          <a:bodyPr/>
          <a:lstStyle/>
          <a:p>
            <a:pPr eaLnBrk="1" hangingPunct="1"/>
            <a:r>
              <a:rPr lang="en-US" altLang="th-TH" dirty="0" smtClean="0">
                <a:latin typeface="Arial" charset="0"/>
                <a:cs typeface="Arial" charset="0"/>
              </a:rPr>
              <a:t>RDF</a:t>
            </a:r>
            <a:r>
              <a:rPr lang="en-US" altLang="th-TH" dirty="0">
                <a:latin typeface="Arial" charset="0"/>
                <a:cs typeface="Arial" charset="0"/>
              </a:rPr>
              <a:t> </a:t>
            </a:r>
            <a:r>
              <a:rPr lang="en-US" altLang="th-TH" dirty="0" smtClean="0">
                <a:latin typeface="Arial" charset="0"/>
                <a:cs typeface="Arial" charset="0"/>
              </a:rPr>
              <a:t>and Ontology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14546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202636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Dieter </a:t>
            </a:r>
            <a:r>
              <a:rPr lang="en-US" sz="1600" dirty="0" err="1"/>
              <a:t>Fensel</a:t>
            </a:r>
            <a:r>
              <a:rPr lang="en-US" sz="1600" dirty="0"/>
              <a:t> and Federico </a:t>
            </a:r>
            <a:r>
              <a:rPr lang="en-US" sz="1600" dirty="0" err="1"/>
              <a:t>Facca</a:t>
            </a:r>
            <a:r>
              <a:rPr lang="en-US" sz="1600" dirty="0"/>
              <a:t>, Semantic Web course lecture at STI: http://www.sti-innsbruck.at/teaching/curriculum/semantic-web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integration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Provide a global schema or unified view for integrating data from different sources.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Intelligent 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Used as skeleton for constructing knowledge base that can be combined with rules in knowledge-based system.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Reusable domain knowledge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Capture domain knowledge in a form that can be shared and reused by humans or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1212850"/>
          </a:xfrm>
        </p:spPr>
        <p:txBody>
          <a:bodyPr/>
          <a:lstStyle/>
          <a:p>
            <a:r>
              <a:rPr lang="en-US" dirty="0" smtClean="0"/>
              <a:t>Ontology applications (2)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6914BF-6699-4727-953D-34FFB32F0E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ctec_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2655</Words>
  <Application>Microsoft Office PowerPoint</Application>
  <PresentationFormat>On-screen Show (4:3)</PresentationFormat>
  <Paragraphs>494</Paragraphs>
  <Slides>61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8" baseType="lpstr">
      <vt:lpstr>Arial Unicode MS</vt:lpstr>
      <vt:lpstr>ＭＳ Ｐゴシック</vt:lpstr>
      <vt:lpstr>SimSun</vt:lpstr>
      <vt:lpstr>Angsana New</vt:lpstr>
      <vt:lpstr>Arial</vt:lpstr>
      <vt:lpstr>Arial Black</vt:lpstr>
      <vt:lpstr>Calibri</vt:lpstr>
      <vt:lpstr>Cordia New</vt:lpstr>
      <vt:lpstr>Courier New</vt:lpstr>
      <vt:lpstr>Franklin Gothic Book</vt:lpstr>
      <vt:lpstr>Tahoma</vt:lpstr>
      <vt:lpstr>TH SarabunPSK</vt:lpstr>
      <vt:lpstr>Times New Roman</vt:lpstr>
      <vt:lpstr>Verdana</vt:lpstr>
      <vt:lpstr>Wingdings</vt:lpstr>
      <vt:lpstr>ヒラギノ角ゴ Pro W3</vt:lpstr>
      <vt:lpstr>nectec_theme</vt:lpstr>
      <vt:lpstr>Introduction to Ontology-based Application Development using OAM Framework</vt:lpstr>
      <vt:lpstr>Agenda: Theory session</vt:lpstr>
      <vt:lpstr>Introduction to Ontology-based Application Development</vt:lpstr>
      <vt:lpstr>W3C Semantic Web Stack</vt:lpstr>
      <vt:lpstr>The Semantic Web</vt:lpstr>
      <vt:lpstr>Ontology and the Semantic Web </vt:lpstr>
      <vt:lpstr>RDF and Ontology</vt:lpstr>
      <vt:lpstr>Ontology applications</vt:lpstr>
      <vt:lpstr>Ontology applications (2)</vt:lpstr>
      <vt:lpstr>Ontology languages</vt:lpstr>
      <vt:lpstr>Ontology development</vt:lpstr>
      <vt:lpstr>Some ontology editors</vt:lpstr>
      <vt:lpstr>Example ontology</vt:lpstr>
      <vt:lpstr>Ontology vs. Knowledge Base</vt:lpstr>
      <vt:lpstr>Instance-of</vt:lpstr>
      <vt:lpstr>Creating Instances </vt:lpstr>
      <vt:lpstr>Creating instances from database</vt:lpstr>
      <vt:lpstr>Relational database to RDF Mapping</vt:lpstr>
      <vt:lpstr>Automatic mapping generation</vt:lpstr>
      <vt:lpstr>Domain semantics‐driven mapping generation</vt:lpstr>
      <vt:lpstr>RDB to RDF mapping languages </vt:lpstr>
      <vt:lpstr>D2RQ Mapping Language</vt:lpstr>
      <vt:lpstr>R2RML Mapping Language</vt:lpstr>
      <vt:lpstr>Reasoning in Knowledge Bases</vt:lpstr>
      <vt:lpstr>Inference over RDF Data</vt:lpstr>
      <vt:lpstr>RDF(S) Inference</vt:lpstr>
      <vt:lpstr>RDF(S) Inference: Example</vt:lpstr>
      <vt:lpstr>RDF(S) Entailment </vt:lpstr>
      <vt:lpstr>RDF(S) Entailment </vt:lpstr>
      <vt:lpstr>RDF(S) Entailment </vt:lpstr>
      <vt:lpstr>OWL/DL Inference</vt:lpstr>
      <vt:lpstr>OWL/ DL Inference</vt:lpstr>
      <vt:lpstr>Rules and Rule-based Inference</vt:lpstr>
      <vt:lpstr>Rule language</vt:lpstr>
      <vt:lpstr>Some rule languages</vt:lpstr>
      <vt:lpstr>Examples of rule syntax</vt:lpstr>
      <vt:lpstr>Some rule-based inference engines</vt:lpstr>
      <vt:lpstr>Knowledge Base Querying using SPARQL</vt:lpstr>
      <vt:lpstr>Example of SPARQL Query</vt:lpstr>
      <vt:lpstr>Using prefix in SPARQL</vt:lpstr>
      <vt:lpstr>Using FILTER</vt:lpstr>
      <vt:lpstr>Using String FILTER</vt:lpstr>
      <vt:lpstr>Using OPTIONAL</vt:lpstr>
      <vt:lpstr>Summary</vt:lpstr>
      <vt:lpstr>Ontology Application Management Framework (OAM) Framework</vt:lpstr>
      <vt:lpstr>Motivations</vt:lpstr>
      <vt:lpstr>Benefits of OAM Framework</vt:lpstr>
      <vt:lpstr>Specifications</vt:lpstr>
      <vt:lpstr>Specifications (2)</vt:lpstr>
      <vt:lpstr>Ontology-based application development</vt:lpstr>
      <vt:lpstr>PowerPoint Presentation</vt:lpstr>
      <vt:lpstr>OAM Architecture</vt:lpstr>
      <vt:lpstr>Community-driven Software Development</vt:lpstr>
      <vt:lpstr>Support Activities</vt:lpstr>
      <vt:lpstr>Case Study: Activity Recognition in Smart Home</vt:lpstr>
      <vt:lpstr>Case Study: Clinical Support System for Thallasemia</vt:lpstr>
      <vt:lpstr>Database-to-Ontology Mapping</vt:lpstr>
      <vt:lpstr>Database-to-Ontology Mapping (2)</vt:lpstr>
      <vt:lpstr>Rule Management</vt:lpstr>
      <vt:lpstr>Search Application Template</vt:lpstr>
      <vt:lpstr>Web API for Querying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Ontology-based Application Development using OAM Framework</dc:title>
  <dc:creator>Marut Buranarach</dc:creator>
  <cp:lastModifiedBy>Marut Buranarach</cp:lastModifiedBy>
  <cp:revision>138</cp:revision>
  <dcterms:created xsi:type="dcterms:W3CDTF">2016-09-27T00:44:27Z</dcterms:created>
  <dcterms:modified xsi:type="dcterms:W3CDTF">2017-09-08T10:51:00Z</dcterms:modified>
</cp:coreProperties>
</file>