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3"/>
  </p:notesMasterIdLst>
  <p:sldIdLst>
    <p:sldId id="339" r:id="rId2"/>
    <p:sldId id="373" r:id="rId3"/>
    <p:sldId id="340" r:id="rId4"/>
    <p:sldId id="344" r:id="rId5"/>
    <p:sldId id="343" r:id="rId6"/>
    <p:sldId id="341" r:id="rId7"/>
    <p:sldId id="342" r:id="rId8"/>
    <p:sldId id="345" r:id="rId9"/>
    <p:sldId id="346" r:id="rId10"/>
    <p:sldId id="347" r:id="rId11"/>
    <p:sldId id="349" r:id="rId12"/>
    <p:sldId id="374" r:id="rId13"/>
    <p:sldId id="350" r:id="rId14"/>
    <p:sldId id="351" r:id="rId15"/>
    <p:sldId id="352" r:id="rId16"/>
    <p:sldId id="353" r:id="rId17"/>
    <p:sldId id="354" r:id="rId18"/>
    <p:sldId id="355" r:id="rId19"/>
    <p:sldId id="356" r:id="rId20"/>
    <p:sldId id="357" r:id="rId21"/>
    <p:sldId id="358" r:id="rId22"/>
    <p:sldId id="359" r:id="rId23"/>
    <p:sldId id="360" r:id="rId24"/>
    <p:sldId id="361" r:id="rId25"/>
    <p:sldId id="362" r:id="rId26"/>
    <p:sldId id="363" r:id="rId27"/>
    <p:sldId id="364" r:id="rId28"/>
    <p:sldId id="375" r:id="rId29"/>
    <p:sldId id="365" r:id="rId30"/>
    <p:sldId id="366" r:id="rId31"/>
    <p:sldId id="367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7" autoAdjust="0"/>
    <p:restoredTop sz="94660"/>
  </p:normalViewPr>
  <p:slideViewPr>
    <p:cSldViewPr snapToGrid="0">
      <p:cViewPr varScale="1">
        <p:scale>
          <a:sx n="97" d="100"/>
          <a:sy n="97" d="100"/>
        </p:scale>
        <p:origin x="11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31610D-634A-4153-B725-9D0587FBAF6D}" type="datetimeFigureOut">
              <a:rPr lang="en-US" smtClean="0"/>
              <a:t>08-Sep-17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521E8C-3CB5-4558-8019-FC8D3106F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753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38B5EE1C-7E06-494D-879D-7E444D018402}" type="datetime1">
              <a:rPr lang="en-US" smtClean="0"/>
              <a:pPr/>
              <a:t>08-Sep-17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6914BF-6699-4727-953D-34FFB32F0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358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2826BF40-3ECF-4624-A38B-DF2DD81BDF0A}" type="datetime1">
              <a:rPr lang="en-US" smtClean="0"/>
              <a:pPr/>
              <a:t>08-Sep-17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6914BF-6699-4727-953D-34FFB32F0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128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63550"/>
            <a:ext cx="1941513" cy="56308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63550"/>
            <a:ext cx="5676900" cy="56308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31FFB61-2C84-4F7A-9B44-32AF59487C89}" type="datetime1">
              <a:rPr lang="en-US" smtClean="0"/>
              <a:pPr/>
              <a:t>08-Sep-17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6914BF-6699-4727-953D-34FFB32F0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787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2883D03B-9305-4C95-A092-94E012EC4EFC}" type="datetime1">
              <a:rPr lang="en-US" smtClean="0"/>
              <a:pPr/>
              <a:t>08-Sep-17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6914BF-6699-4727-953D-34FFB32F0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45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4C4FCF46-FD35-4344-AAE9-2F0FFE5D1F5A}" type="datetime1">
              <a:rPr lang="en-US" smtClean="0"/>
              <a:pPr/>
              <a:t>08-Sep-17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6914BF-6699-4727-953D-34FFB32F0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33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794D87C2-7A64-4C13-9E7A-C65CDE7BFA1D}" type="datetime1">
              <a:rPr lang="en-US" smtClean="0"/>
              <a:pPr/>
              <a:t>08-Sep-17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6914BF-6699-4727-953D-34FFB32F0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881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889111FD-5EB8-4117-9385-9236B102C839}" type="datetime1">
              <a:rPr lang="en-US" smtClean="0"/>
              <a:pPr/>
              <a:t>08-Sep-17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6914BF-6699-4727-953D-34FFB32F0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92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22A96866-071E-40E8-8633-039892D2A0BC}" type="datetime1">
              <a:rPr lang="en-US" smtClean="0"/>
              <a:pPr/>
              <a:t>08-Sep-17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6914BF-6699-4727-953D-34FFB32F0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25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458B1144-C4EA-4D9C-B0A3-B0A3297248E5}" type="datetime1">
              <a:rPr lang="en-US" smtClean="0"/>
              <a:pPr/>
              <a:t>08-Sep-17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6914BF-6699-4727-953D-34FFB32F0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17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A82AEEA4-EC84-4903-B9BD-16A6CCAE3570}" type="datetime1">
              <a:rPr lang="en-US" smtClean="0"/>
              <a:pPr/>
              <a:t>08-Sep-17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6914BF-6699-4727-953D-34FFB32F0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717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BD8337B7-CBC8-4543-927F-56F1BA9A4146}" type="datetime1">
              <a:rPr lang="en-US" smtClean="0"/>
              <a:pPr/>
              <a:t>08-Sep-17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6914BF-6699-4727-953D-34FFB32F0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777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3550"/>
            <a:ext cx="7770813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899C9D65-203F-4AF0-A329-A14A14AD4061}" type="datetime1">
              <a:rPr lang="en-US" smtClean="0"/>
              <a:pPr/>
              <a:t>08-Sep-17</a:t>
            </a:fld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40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F56914BF-6699-4727-953D-34FFB32F0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51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2pPr>
      <a:lvl3pPr marL="11430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3pPr>
      <a:lvl4pPr marL="16002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4pPr>
      <a:lvl5pPr marL="20574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5pPr>
      <a:lvl6pPr marL="25146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6pPr>
      <a:lvl7pPr marL="29718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7pPr>
      <a:lvl8pPr marL="34290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8pPr>
      <a:lvl9pPr marL="38862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449263" rtl="0" eaLnBrk="1" fontAlgn="base" hangingPunct="1">
        <a:lnSpc>
          <a:spcPct val="93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lnSpc>
          <a:spcPct val="93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OAM Tutorial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295399" y="3886200"/>
            <a:ext cx="7052187" cy="1752600"/>
          </a:xfrm>
        </p:spPr>
        <p:txBody>
          <a:bodyPr/>
          <a:lstStyle/>
          <a:p>
            <a:r>
              <a:rPr lang="en-US" dirty="0" smtClean="0"/>
              <a:t>Data analysis system for smart farming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79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Object Properties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1" y="1626518"/>
            <a:ext cx="4307806" cy="39320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711" y="1897063"/>
            <a:ext cx="4679601" cy="3944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077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5003" y="2108816"/>
            <a:ext cx="4256272" cy="19485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78" y="1138238"/>
            <a:ext cx="5372100" cy="77152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Oval 4"/>
          <p:cNvSpPr/>
          <p:nvPr/>
        </p:nvSpPr>
        <p:spPr bwMode="auto">
          <a:xfrm>
            <a:off x="5334000" y="1295400"/>
            <a:ext cx="381000" cy="4572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5524500" y="1752600"/>
            <a:ext cx="190500" cy="381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6248400" y="3943622"/>
            <a:ext cx="190500" cy="381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6343650" y="1512332"/>
            <a:ext cx="2419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Subclasses Mapping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t="8572"/>
          <a:stretch/>
        </p:blipFill>
        <p:spPr>
          <a:xfrm>
            <a:off x="270467" y="1943099"/>
            <a:ext cx="4004513" cy="25928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b="29706"/>
          <a:stretch/>
        </p:blipFill>
        <p:spPr>
          <a:xfrm>
            <a:off x="4591965" y="4324621"/>
            <a:ext cx="3942347" cy="1865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2143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399" y="1137266"/>
            <a:ext cx="5391150" cy="74295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Oval 4"/>
          <p:cNvSpPr/>
          <p:nvPr/>
        </p:nvSpPr>
        <p:spPr bwMode="auto">
          <a:xfrm>
            <a:off x="5334000" y="1295400"/>
            <a:ext cx="381000" cy="4572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5524500" y="1752600"/>
            <a:ext cx="190500" cy="381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6248400" y="3943622"/>
            <a:ext cx="190500" cy="381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6343650" y="1512332"/>
            <a:ext cx="2419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Subclasses Mapping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451" y="1943100"/>
            <a:ext cx="4201938" cy="277327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9137" y="4324622"/>
            <a:ext cx="4048125" cy="203846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4816" y="2123036"/>
            <a:ext cx="4217093" cy="1819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430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Synchronize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828800"/>
            <a:ext cx="7221682" cy="411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 bwMode="auto">
          <a:xfrm>
            <a:off x="1219200" y="3429000"/>
            <a:ext cx="914400" cy="2286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4210049" y="2648383"/>
            <a:ext cx="3094759" cy="77369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4210048" y="3810000"/>
            <a:ext cx="3094759" cy="77369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2133600" y="3124200"/>
            <a:ext cx="1981200" cy="3048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5757427" y="3429000"/>
            <a:ext cx="1" cy="3048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4687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Restart Tomcat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95"/>
          <a:stretch/>
        </p:blipFill>
        <p:spPr bwMode="auto">
          <a:xfrm>
            <a:off x="762000" y="1818409"/>
            <a:ext cx="7848600" cy="289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Oval 6"/>
          <p:cNvSpPr/>
          <p:nvPr/>
        </p:nvSpPr>
        <p:spPr bwMode="auto">
          <a:xfrm>
            <a:off x="4229100" y="4343400"/>
            <a:ext cx="914400" cy="2286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51054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* Tomcat must be restarted when data in the knowledge base is created or updated.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14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681" y="1180306"/>
            <a:ext cx="6147652" cy="53962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9330"/>
            <a:ext cx="7770813" cy="968208"/>
          </a:xfrm>
        </p:spPr>
        <p:txBody>
          <a:bodyPr/>
          <a:lstStyle/>
          <a:p>
            <a:r>
              <a:rPr lang="en-US" dirty="0" smtClean="0"/>
              <a:t>Application </a:t>
            </a:r>
            <a:r>
              <a:rPr lang="en-US" dirty="0" err="1" smtClean="0"/>
              <a:t>Config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1514681" y="3072063"/>
            <a:ext cx="914400" cy="2286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223765" y="6027232"/>
            <a:ext cx="1447800" cy="408709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46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Recommendation Class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1630028"/>
            <a:ext cx="4803061" cy="13538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199" y="3243262"/>
            <a:ext cx="4846045" cy="264018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 bwMode="auto">
          <a:xfrm>
            <a:off x="6553200" y="4908295"/>
            <a:ext cx="655044" cy="408709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3916162" y="2432911"/>
            <a:ext cx="655044" cy="408709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83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260" t="63810" r="2154" b="3908"/>
          <a:stretch/>
        </p:blipFill>
        <p:spPr>
          <a:xfrm>
            <a:off x="385011" y="1720516"/>
            <a:ext cx="3271002" cy="5397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63550"/>
            <a:ext cx="7847013" cy="1433513"/>
          </a:xfrm>
        </p:spPr>
        <p:txBody>
          <a:bodyPr/>
          <a:lstStyle/>
          <a:p>
            <a:r>
              <a:rPr lang="en-US" dirty="0" smtClean="0"/>
              <a:t>Customize Application Property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Oval 5"/>
          <p:cNvSpPr/>
          <p:nvPr/>
        </p:nvSpPr>
        <p:spPr bwMode="auto">
          <a:xfrm>
            <a:off x="2716338" y="1720516"/>
            <a:ext cx="457200" cy="3810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6013" y="1408906"/>
            <a:ext cx="4800600" cy="506730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7276305" y="6090802"/>
            <a:ext cx="1180307" cy="3810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699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17" y="1657350"/>
            <a:ext cx="5391150" cy="2552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449" y="3724275"/>
            <a:ext cx="5362575" cy="25241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63551"/>
            <a:ext cx="7770813" cy="1136650"/>
          </a:xfrm>
        </p:spPr>
        <p:txBody>
          <a:bodyPr/>
          <a:lstStyle/>
          <a:p>
            <a:r>
              <a:rPr lang="en-US" dirty="0" smtClean="0"/>
              <a:t>Add a property chain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Oval 7"/>
          <p:cNvSpPr/>
          <p:nvPr/>
        </p:nvSpPr>
        <p:spPr bwMode="auto">
          <a:xfrm>
            <a:off x="1905000" y="2209800"/>
            <a:ext cx="2133600" cy="3810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1447800" y="2597727"/>
            <a:ext cx="2133600" cy="3810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4267200" y="4267200"/>
            <a:ext cx="4314824" cy="4572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3657600" y="2514600"/>
            <a:ext cx="381000" cy="19742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 flipV="1">
            <a:off x="1524000" y="2438400"/>
            <a:ext cx="381000" cy="1905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3581400" y="2978727"/>
            <a:ext cx="1752600" cy="112654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89753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Synchronize Application </a:t>
            </a:r>
            <a:r>
              <a:rPr lang="en-US" dirty="0" err="1" smtClean="0"/>
              <a:t>Config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05000"/>
            <a:ext cx="7571960" cy="3733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 bwMode="auto">
          <a:xfrm>
            <a:off x="990600" y="5105400"/>
            <a:ext cx="1066800" cy="2286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4210049" y="2648383"/>
            <a:ext cx="3714751" cy="77369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1981200" y="3124200"/>
            <a:ext cx="2133600" cy="19812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4083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Prepare ontology file (OWL)</a:t>
            </a:r>
          </a:p>
          <a:p>
            <a:pPr marL="514350" indent="-514350">
              <a:buAutoNum type="arabicPeriod"/>
            </a:pPr>
            <a:r>
              <a:rPr lang="en-US" dirty="0" smtClean="0"/>
              <a:t>Create a database in MySQL</a:t>
            </a:r>
          </a:p>
          <a:p>
            <a:pPr marL="514350" indent="-514350">
              <a:buAutoNum type="arabicPeriod"/>
            </a:pPr>
            <a:r>
              <a:rPr lang="en-US" dirty="0" smtClean="0"/>
              <a:t>Database to ontology </a:t>
            </a:r>
            <a:r>
              <a:rPr lang="en-US" dirty="0"/>
              <a:t>m</a:t>
            </a:r>
            <a:r>
              <a:rPr lang="en-US" dirty="0" smtClean="0"/>
              <a:t>apping</a:t>
            </a:r>
          </a:p>
          <a:p>
            <a:pPr marL="514350" indent="-514350">
              <a:buAutoNum type="arabicPeriod"/>
            </a:pPr>
            <a:r>
              <a:rPr lang="en-US" dirty="0" smtClean="0"/>
              <a:t>Create rules in MS Excel &amp; mapping with ontology</a:t>
            </a:r>
          </a:p>
          <a:p>
            <a:pPr marL="514350" indent="-514350">
              <a:buAutoNum type="arabicPeriod"/>
            </a:pPr>
            <a:r>
              <a:rPr lang="en-US" dirty="0" smtClean="0"/>
              <a:t>Search and aggregate results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91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10333"/>
          <a:stretch/>
        </p:blipFill>
        <p:spPr>
          <a:xfrm>
            <a:off x="870743" y="2107944"/>
            <a:ext cx="7400925" cy="44155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Application Template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73707"/>
            <a:ext cx="7770813" cy="4113213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http://</a:t>
            </a:r>
            <a:r>
              <a:rPr lang="en-US" dirty="0" smtClean="0">
                <a:solidFill>
                  <a:srgbClr val="FF0000"/>
                </a:solidFill>
              </a:rPr>
              <a:t>localhost:8080/searching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Oval 5"/>
          <p:cNvSpPr/>
          <p:nvPr/>
        </p:nvSpPr>
        <p:spPr bwMode="auto">
          <a:xfrm>
            <a:off x="2185733" y="2855494"/>
            <a:ext cx="1524000" cy="3048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2133600" y="4295274"/>
            <a:ext cx="1524000" cy="3048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0166" y="3950545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Class name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2185733" y="4698598"/>
            <a:ext cx="3565362" cy="3048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12368" y="4368851"/>
            <a:ext cx="1840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Property name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00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7" y="1885950"/>
            <a:ext cx="8429625" cy="4457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Conditions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Oval 5"/>
          <p:cNvSpPr/>
          <p:nvPr/>
        </p:nvSpPr>
        <p:spPr bwMode="auto">
          <a:xfrm>
            <a:off x="2209800" y="2920538"/>
            <a:ext cx="3974432" cy="33528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2209800" y="3318164"/>
            <a:ext cx="3974432" cy="3048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0" y="2895600"/>
            <a:ext cx="297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‘IS-A’ operator for object property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29200" y="3718023"/>
            <a:ext cx="381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‘&gt;’ operator for data property with integer type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31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0813" cy="1287463"/>
          </a:xfrm>
        </p:spPr>
        <p:txBody>
          <a:bodyPr/>
          <a:lstStyle/>
          <a:p>
            <a:r>
              <a:rPr lang="en-US" sz="4000" dirty="0" smtClean="0"/>
              <a:t>Creating Recommendation Rules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53120"/>
            <a:ext cx="7770813" cy="396081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Decision Table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Right Brace 6"/>
          <p:cNvSpPr/>
          <p:nvPr/>
        </p:nvSpPr>
        <p:spPr bwMode="auto">
          <a:xfrm rot="5400000">
            <a:off x="3580397" y="1296402"/>
            <a:ext cx="495300" cy="6589295"/>
          </a:xfrm>
          <a:prstGeom prst="rightBrace">
            <a:avLst/>
          </a:pr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  <p:sp>
        <p:nvSpPr>
          <p:cNvPr id="10" name="Right Brace 9"/>
          <p:cNvSpPr/>
          <p:nvPr/>
        </p:nvSpPr>
        <p:spPr bwMode="auto">
          <a:xfrm rot="5400000">
            <a:off x="7701462" y="3872916"/>
            <a:ext cx="571500" cy="1512467"/>
          </a:xfrm>
          <a:prstGeom prst="rightBrace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86589" y="5105400"/>
            <a:ext cx="4090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Recommended to ‘Measurement’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55341" y="5105400"/>
            <a:ext cx="3088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CC99">
                    <a:lumMod val="75000"/>
                  </a:srgbClr>
                </a:solidFill>
              </a:rPr>
              <a:t>Recommendation of ‘Result’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" y="2509837"/>
            <a:ext cx="8515350" cy="183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24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Mapping with Ontology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http://</a:t>
            </a:r>
            <a:r>
              <a:rPr lang="en-US" dirty="0" smtClean="0">
                <a:solidFill>
                  <a:srgbClr val="FF0000"/>
                </a:solidFill>
              </a:rPr>
              <a:t>localhost:8080/rule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1"/>
          <a:stretch/>
        </p:blipFill>
        <p:spPr bwMode="auto">
          <a:xfrm>
            <a:off x="1205344" y="2514600"/>
            <a:ext cx="6619799" cy="33701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 bwMode="auto">
          <a:xfrm>
            <a:off x="4343400" y="3810000"/>
            <a:ext cx="1524000" cy="3048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18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Rule Condition Mapping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74" y="1795030"/>
            <a:ext cx="5191125" cy="3657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480" y="3905250"/>
            <a:ext cx="4905375" cy="234315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3359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63551"/>
            <a:ext cx="7770813" cy="846410"/>
          </a:xfrm>
        </p:spPr>
        <p:txBody>
          <a:bodyPr/>
          <a:lstStyle/>
          <a:p>
            <a:r>
              <a:rPr lang="en-US" sz="4000" dirty="0"/>
              <a:t>Rule Condition </a:t>
            </a:r>
            <a:r>
              <a:rPr lang="en-US" sz="4000" dirty="0" smtClean="0"/>
              <a:t>Mapping (2)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06" y="1223472"/>
            <a:ext cx="4258889" cy="20852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9726" y="3507217"/>
            <a:ext cx="6773779" cy="278996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0217" y="1264436"/>
            <a:ext cx="3919150" cy="204424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9240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Download &amp; Apply Rules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76820"/>
            <a:ext cx="4914900" cy="1885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581400"/>
            <a:ext cx="4546985" cy="259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 bwMode="auto">
          <a:xfrm>
            <a:off x="533400" y="3810000"/>
            <a:ext cx="609600" cy="6858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958"/>
          <a:stretch/>
        </p:blipFill>
        <p:spPr bwMode="auto">
          <a:xfrm>
            <a:off x="5671710" y="1652154"/>
            <a:ext cx="2739748" cy="18106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0" name="Straight Arrow Connector 9"/>
          <p:cNvCxnSpPr/>
          <p:nvPr/>
        </p:nvCxnSpPr>
        <p:spPr bwMode="auto">
          <a:xfrm flipV="1">
            <a:off x="6096000" y="3581400"/>
            <a:ext cx="685800" cy="9525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Oval 13"/>
          <p:cNvSpPr/>
          <p:nvPr/>
        </p:nvSpPr>
        <p:spPr bwMode="auto">
          <a:xfrm>
            <a:off x="3429000" y="4876800"/>
            <a:ext cx="1752600" cy="3048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7848600" y="3109479"/>
            <a:ext cx="562858" cy="3048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68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464" y="1600200"/>
            <a:ext cx="8565232" cy="41402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9750"/>
            <a:ext cx="7770813" cy="1060450"/>
          </a:xfrm>
        </p:spPr>
        <p:txBody>
          <a:bodyPr/>
          <a:lstStyle/>
          <a:p>
            <a:r>
              <a:rPr lang="en-US" dirty="0" smtClean="0"/>
              <a:t>View recommendation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Oval 4"/>
          <p:cNvSpPr/>
          <p:nvPr/>
        </p:nvSpPr>
        <p:spPr bwMode="auto">
          <a:xfrm>
            <a:off x="6839210" y="4020856"/>
            <a:ext cx="814193" cy="1991638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98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464" y="463550"/>
            <a:ext cx="7993150" cy="1044303"/>
          </a:xfrm>
        </p:spPr>
        <p:txBody>
          <a:bodyPr/>
          <a:lstStyle/>
          <a:p>
            <a:r>
              <a:rPr lang="en-US" sz="4000" dirty="0"/>
              <a:t>	</a:t>
            </a:r>
            <a:r>
              <a:rPr lang="en-US" sz="4000" dirty="0" smtClean="0"/>
              <a:t>View descriptive statistics results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501" y="1507853"/>
            <a:ext cx="8380262" cy="482930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Oval 5"/>
          <p:cNvSpPr/>
          <p:nvPr/>
        </p:nvSpPr>
        <p:spPr bwMode="auto">
          <a:xfrm>
            <a:off x="2317314" y="2370529"/>
            <a:ext cx="1615858" cy="363254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2079318" y="2764659"/>
            <a:ext cx="3006247" cy="363254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1903954" y="3487204"/>
            <a:ext cx="3006247" cy="363254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6866350" y="2764659"/>
            <a:ext cx="1903413" cy="479582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5815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63551"/>
            <a:ext cx="7770813" cy="1060450"/>
          </a:xfrm>
        </p:spPr>
        <p:txBody>
          <a:bodyPr/>
          <a:lstStyle/>
          <a:p>
            <a:r>
              <a:rPr lang="en-US" dirty="0" smtClean="0"/>
              <a:t>Web API for Data Querying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178"/>
          <a:stretch/>
        </p:blipFill>
        <p:spPr bwMode="auto">
          <a:xfrm>
            <a:off x="990600" y="1524001"/>
            <a:ext cx="7162800" cy="29978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 bwMode="auto">
          <a:xfrm>
            <a:off x="7391400" y="1524000"/>
            <a:ext cx="762000" cy="3810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906" y="2342357"/>
            <a:ext cx="5562600" cy="2771775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11" name="Straight Arrow Connector 10"/>
          <p:cNvCxnSpPr/>
          <p:nvPr/>
        </p:nvCxnSpPr>
        <p:spPr bwMode="auto">
          <a:xfrm flipH="1">
            <a:off x="4684734" y="1728592"/>
            <a:ext cx="2667772" cy="47598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9797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63551"/>
            <a:ext cx="7770813" cy="1136650"/>
          </a:xfrm>
        </p:spPr>
        <p:txBody>
          <a:bodyPr/>
          <a:lstStyle/>
          <a:p>
            <a:r>
              <a:rPr lang="en-US" dirty="0" smtClean="0"/>
              <a:t>Installation &amp; Start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0813" cy="487680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Copy and Extract XAMPP portable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Start </a:t>
            </a:r>
            <a:r>
              <a:rPr lang="en-US" sz="2800" dirty="0" smtClean="0"/>
              <a:t>XAMPP console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“xampp-control.exe”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Start Apache, MySQL &amp; Tomcat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All data files are in ‘</a:t>
            </a:r>
            <a:r>
              <a:rPr lang="en-US" sz="2800" dirty="0" err="1" smtClean="0"/>
              <a:t>lab_data</a:t>
            </a:r>
            <a:r>
              <a:rPr lang="en-US" sz="2800" dirty="0" smtClean="0"/>
              <a:t>’ folder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219200" y="3505200"/>
            <a:ext cx="6429375" cy="2390775"/>
            <a:chOff x="1219200" y="3886199"/>
            <a:chExt cx="6429375" cy="239077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9200" y="3886199"/>
              <a:ext cx="6429375" cy="2390775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5" name="Oval 4"/>
            <p:cNvSpPr/>
            <p:nvPr/>
          </p:nvSpPr>
          <p:spPr bwMode="auto">
            <a:xfrm>
              <a:off x="4114800" y="4800600"/>
              <a:ext cx="685800" cy="280987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endParaRPr lang="en-US" sz="2400" smtClean="0">
                <a:solidFill>
                  <a:srgbClr val="FFFFFF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4121727" y="5081587"/>
              <a:ext cx="685800" cy="280987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endParaRPr lang="en-US" sz="2400" smtClean="0">
                <a:solidFill>
                  <a:srgbClr val="FFFFFF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4128654" y="5867400"/>
              <a:ext cx="685800" cy="280987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endParaRPr lang="en-US" sz="2400" smtClean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03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63550"/>
            <a:ext cx="7770813" cy="851683"/>
          </a:xfrm>
        </p:spPr>
        <p:txBody>
          <a:bodyPr/>
          <a:lstStyle/>
          <a:p>
            <a:r>
              <a:rPr lang="en-US" dirty="0" smtClean="0"/>
              <a:t>Web API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5717" y="157563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Results in JSON Format: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8917" y="1416203"/>
            <a:ext cx="3909087" cy="528781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1786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68575"/>
            <a:ext cx="7772400" cy="1470025"/>
          </a:xfrm>
        </p:spPr>
        <p:txBody>
          <a:bodyPr/>
          <a:lstStyle/>
          <a:p>
            <a:r>
              <a:rPr lang="en-US" dirty="0" smtClean="0"/>
              <a:t>End of Hand-on Session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42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63551"/>
            <a:ext cx="7770813" cy="1196808"/>
          </a:xfrm>
        </p:spPr>
        <p:txBody>
          <a:bodyPr/>
          <a:lstStyle/>
          <a:p>
            <a:r>
              <a:rPr lang="en-US" dirty="0"/>
              <a:t>Prepare ontology file (OWL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6977"/>
          <a:stretch/>
        </p:blipFill>
        <p:spPr>
          <a:xfrm>
            <a:off x="819568" y="1477417"/>
            <a:ext cx="7637045" cy="477098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42696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database in MySQL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1396576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Measure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4576" y="2959542"/>
            <a:ext cx="1404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Day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4498031"/>
            <a:ext cx="1404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Sensor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0779" t="1" b="40988"/>
          <a:stretch/>
        </p:blipFill>
        <p:spPr>
          <a:xfrm>
            <a:off x="564576" y="1783999"/>
            <a:ext cx="5769142" cy="11522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38271"/>
          <a:stretch/>
        </p:blipFill>
        <p:spPr>
          <a:xfrm>
            <a:off x="564576" y="3345701"/>
            <a:ext cx="4115803" cy="1143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750" y="4891190"/>
            <a:ext cx="2952750" cy="11334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5118" y="4805465"/>
            <a:ext cx="3238500" cy="12192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868724" y="4474750"/>
            <a:ext cx="1404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Object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90088" y="3052970"/>
            <a:ext cx="16280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0000"/>
                </a:solidFill>
              </a:rPr>
              <a:t>ObjectType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66311" y="3520281"/>
            <a:ext cx="2676525" cy="11049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80213" y="2120798"/>
            <a:ext cx="1676400" cy="9810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685760" y="1608821"/>
            <a:ext cx="1404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0000"/>
                </a:solidFill>
              </a:rPr>
              <a:t>Eval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24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 </a:t>
            </a:r>
            <a:r>
              <a:rPr lang="en-US" dirty="0" err="1" smtClean="0"/>
              <a:t>Config</a:t>
            </a:r>
            <a:r>
              <a:rPr lang="en-US" dirty="0" smtClean="0"/>
              <a:t>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770813" cy="4113213"/>
          </a:xfrm>
        </p:spPr>
        <p:txBody>
          <a:bodyPr/>
          <a:lstStyle/>
          <a:p>
            <a:r>
              <a:rPr lang="en-US" dirty="0" smtClean="0"/>
              <a:t>http://localhost:8080/config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133600"/>
            <a:ext cx="6438900" cy="425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361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&amp; Ontology 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7086" t="26982"/>
          <a:stretch/>
        </p:blipFill>
        <p:spPr>
          <a:xfrm>
            <a:off x="1193042" y="1720515"/>
            <a:ext cx="6756328" cy="452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72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63551"/>
            <a:ext cx="7770813" cy="984250"/>
          </a:xfrm>
        </p:spPr>
        <p:txBody>
          <a:bodyPr/>
          <a:lstStyle/>
          <a:p>
            <a:r>
              <a:rPr lang="en-US" dirty="0" smtClean="0"/>
              <a:t>Mapping Class-Table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1" y="1447801"/>
            <a:ext cx="4376486" cy="24828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51" y="4047453"/>
            <a:ext cx="4376486" cy="24287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6359" y="2432051"/>
            <a:ext cx="4489199" cy="252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744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608" y="1522411"/>
            <a:ext cx="6528453" cy="8996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Data Properties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Oval 5"/>
          <p:cNvSpPr/>
          <p:nvPr/>
        </p:nvSpPr>
        <p:spPr bwMode="auto">
          <a:xfrm>
            <a:off x="6477000" y="1676400"/>
            <a:ext cx="533400" cy="6096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 smtClean="0">
              <a:solidFill>
                <a:srgbClr val="FFFF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7958"/>
          <a:stretch/>
        </p:blipFill>
        <p:spPr>
          <a:xfrm>
            <a:off x="281899" y="2459691"/>
            <a:ext cx="4289307" cy="27256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3115" y="2439989"/>
            <a:ext cx="4221169" cy="25653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16010"/>
          <a:stretch/>
        </p:blipFill>
        <p:spPr>
          <a:xfrm>
            <a:off x="2712096" y="4562076"/>
            <a:ext cx="3764904" cy="2129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17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ctec_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intro_onto_app_dev_oam_formatted</Template>
  <TotalTime>1710</TotalTime>
  <Words>252</Words>
  <Application>Microsoft Office PowerPoint</Application>
  <PresentationFormat>On-screen Show (4:3)</PresentationFormat>
  <Paragraphs>95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ＭＳ Ｐゴシック</vt:lpstr>
      <vt:lpstr>Arial</vt:lpstr>
      <vt:lpstr>Calibri</vt:lpstr>
      <vt:lpstr>Times New Roman</vt:lpstr>
      <vt:lpstr>nectec_theme</vt:lpstr>
      <vt:lpstr>OAM Tutorial</vt:lpstr>
      <vt:lpstr>Steps</vt:lpstr>
      <vt:lpstr>Installation &amp; Start</vt:lpstr>
      <vt:lpstr>Prepare ontology file (OWL)</vt:lpstr>
      <vt:lpstr>Create a database in MySQL</vt:lpstr>
      <vt:lpstr>Start Config Application</vt:lpstr>
      <vt:lpstr>Database &amp; Ontology sources</vt:lpstr>
      <vt:lpstr>Mapping Class-Table</vt:lpstr>
      <vt:lpstr>Mapping Data Properties</vt:lpstr>
      <vt:lpstr>Mapping Object Properties</vt:lpstr>
      <vt:lpstr>PowerPoint Presentation</vt:lpstr>
      <vt:lpstr>PowerPoint Presentation</vt:lpstr>
      <vt:lpstr>Synchronize Data</vt:lpstr>
      <vt:lpstr>Restart Tomcat</vt:lpstr>
      <vt:lpstr>Application Config</vt:lpstr>
      <vt:lpstr>Add Recommendation Class</vt:lpstr>
      <vt:lpstr>Customize Application Property</vt:lpstr>
      <vt:lpstr>Add a property chain</vt:lpstr>
      <vt:lpstr>Synchronize Application Config</vt:lpstr>
      <vt:lpstr>Search Application Template</vt:lpstr>
      <vt:lpstr>Search Conditions</vt:lpstr>
      <vt:lpstr>Creating Recommendation Rules</vt:lpstr>
      <vt:lpstr>Rule Mapping with Ontology</vt:lpstr>
      <vt:lpstr>Rule Condition Mapping</vt:lpstr>
      <vt:lpstr>Rule Condition Mapping (2)</vt:lpstr>
      <vt:lpstr>Download &amp; Apply Rules</vt:lpstr>
      <vt:lpstr>View recommendation results</vt:lpstr>
      <vt:lpstr> View descriptive statistics results</vt:lpstr>
      <vt:lpstr>Web API for Data Querying</vt:lpstr>
      <vt:lpstr>Web API Example</vt:lpstr>
      <vt:lpstr>End of Hand-on Session</vt:lpstr>
    </vt:vector>
  </TitlesOfParts>
  <Company>nstda.or.th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Ontology-based Data Analysis</dc:title>
  <dc:creator>Marut Buranarach</dc:creator>
  <cp:lastModifiedBy>Marut Buranarach</cp:lastModifiedBy>
  <cp:revision>108</cp:revision>
  <dcterms:created xsi:type="dcterms:W3CDTF">2017-07-26T03:17:25Z</dcterms:created>
  <dcterms:modified xsi:type="dcterms:W3CDTF">2017-09-08T09:51:00Z</dcterms:modified>
</cp:coreProperties>
</file>